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309" r:id="rId3"/>
    <p:sldId id="259" r:id="rId4"/>
    <p:sldId id="343" r:id="rId5"/>
    <p:sldId id="264" r:id="rId6"/>
    <p:sldId id="342" r:id="rId7"/>
    <p:sldId id="312" r:id="rId8"/>
    <p:sldId id="306" r:id="rId9"/>
    <p:sldId id="267" r:id="rId10"/>
    <p:sldId id="271" r:id="rId11"/>
    <p:sldId id="272" r:id="rId12"/>
    <p:sldId id="273" r:id="rId13"/>
    <p:sldId id="274" r:id="rId14"/>
    <p:sldId id="276" r:id="rId15"/>
    <p:sldId id="277" r:id="rId16"/>
    <p:sldId id="280" r:id="rId17"/>
    <p:sldId id="281" r:id="rId18"/>
    <p:sldId id="282" r:id="rId19"/>
    <p:sldId id="283" r:id="rId20"/>
    <p:sldId id="297" r:id="rId21"/>
    <p:sldId id="307" r:id="rId22"/>
    <p:sldId id="285" r:id="rId23"/>
    <p:sldId id="286" r:id="rId24"/>
    <p:sldId id="287" r:id="rId25"/>
    <p:sldId id="288" r:id="rId26"/>
    <p:sldId id="325" r:id="rId27"/>
    <p:sldId id="293" r:id="rId28"/>
    <p:sldId id="300" r:id="rId29"/>
    <p:sldId id="301" r:id="rId30"/>
    <p:sldId id="294" r:id="rId31"/>
    <p:sldId id="305" r:id="rId32"/>
  </p:sldIdLst>
  <p:sldSz cx="9144000" cy="6858000" type="screen4x3"/>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iFljIK7WEMBna8+ubfeRolO0Ai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585" y="3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55"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56"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69423"/>
          </a:xfrm>
          <a:prstGeom prst="rect">
            <a:avLst/>
          </a:prstGeom>
          <a:noFill/>
          <a:ln>
            <a:noFill/>
          </a:ln>
        </p:spPr>
        <p:txBody>
          <a:bodyPr spcFirstLastPara="1" wrap="square" lIns="94193" tIns="47083" rIns="94193" bIns="47083"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69423"/>
          </a:xfrm>
          <a:prstGeom prst="rect">
            <a:avLst/>
          </a:prstGeom>
          <a:noFill/>
          <a:ln>
            <a:noFill/>
          </a:ln>
        </p:spPr>
        <p:txBody>
          <a:bodyPr spcFirstLastPara="1" wrap="square" lIns="94193" tIns="47083" rIns="94193" bIns="47083"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1"/>
            <a:ext cx="3077739" cy="469423"/>
          </a:xfrm>
          <a:prstGeom prst="rect">
            <a:avLst/>
          </a:prstGeom>
          <a:noFill/>
          <a:ln>
            <a:noFill/>
          </a:ln>
        </p:spPr>
        <p:txBody>
          <a:bodyPr spcFirstLastPara="1" wrap="square" lIns="94193" tIns="47083" rIns="94193" bIns="47083"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sz="1200" smtClean="0">
                <a:solidFill>
                  <a:schemeClr val="dk1"/>
                </a:solidFill>
                <a:latin typeface="Calibri"/>
                <a:ea typeface="Calibri"/>
                <a:cs typeface="Calibri"/>
                <a:sym typeface="Calibri"/>
              </a:rPr>
              <a:pPr algn="r"/>
              <a:t>‹#›</a:t>
            </a:fld>
            <a:endParaRPr lang="en-CA"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notes"/>
          <p:cNvSpPr txBox="1">
            <a:spLocks noGrp="1"/>
          </p:cNvSpPr>
          <p:nvPr>
            <p:ph type="body" idx="1"/>
          </p:nvPr>
        </p:nvSpPr>
        <p:spPr>
          <a:xfrm>
            <a:off x="710248" y="4938000"/>
            <a:ext cx="5681980" cy="4224813"/>
          </a:xfrm>
          <a:prstGeom prst="rect">
            <a:avLst/>
          </a:prstGeom>
          <a:noFill/>
          <a:ln>
            <a:noFill/>
          </a:ln>
        </p:spPr>
        <p:txBody>
          <a:bodyPr spcFirstLastPara="1" wrap="square" lIns="94193" tIns="47083" rIns="94193" bIns="47083" anchor="t" anchorCtr="0">
            <a:normAutofit/>
          </a:bodyPr>
          <a:lstStyle/>
          <a:p>
            <a:pPr marL="0" indent="0">
              <a:lnSpc>
                <a:spcPct val="90000"/>
              </a:lnSpc>
            </a:pPr>
            <a:r>
              <a:rPr lang="en-CA" sz="2500"/>
              <a:t>This is a program that we hope is helpful for all Rotarians and their partners.</a:t>
            </a:r>
            <a:endParaRPr/>
          </a:p>
          <a:p>
            <a:pPr marL="0" indent="0">
              <a:lnSpc>
                <a:spcPct val="90000"/>
              </a:lnSpc>
            </a:pPr>
            <a:endParaRPr sz="2500"/>
          </a:p>
          <a:p>
            <a:pPr marL="0" indent="0">
              <a:lnSpc>
                <a:spcPct val="90000"/>
              </a:lnSpc>
            </a:pPr>
            <a:r>
              <a:rPr lang="en-CA" sz="2500"/>
              <a:t>It is a very quick overview of what Rotary is all about.</a:t>
            </a:r>
            <a:endParaRPr/>
          </a:p>
          <a:p>
            <a:pPr marL="0" indent="0">
              <a:lnSpc>
                <a:spcPct val="90000"/>
              </a:lnSpc>
            </a:pPr>
            <a:endParaRPr sz="2500"/>
          </a:p>
          <a:p>
            <a:pPr marL="0" indent="0">
              <a:lnSpc>
                <a:spcPct val="90000"/>
              </a:lnSpc>
            </a:pPr>
            <a:r>
              <a:rPr lang="en-CA" sz="2500"/>
              <a:t>There are so many programs of Rotary International and The Rotary Foundation, and here in our District – hopefully this will answer some of your questions and/or make you want to learn more.</a:t>
            </a:r>
            <a:endParaRPr/>
          </a:p>
        </p:txBody>
      </p:sp>
      <p:sp>
        <p:nvSpPr>
          <p:cNvPr id="94" name="Google Shape;94;p1: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8: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11</a:t>
            </a:fld>
            <a:endParaRPr/>
          </a:p>
        </p:txBody>
      </p:sp>
      <p:sp>
        <p:nvSpPr>
          <p:cNvPr id="251" name="Google Shape;251;p18: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lnSpc>
                <a:spcPct val="80000"/>
              </a:lnSpc>
            </a:pPr>
            <a:r>
              <a:rPr lang="en-CA" sz="2300"/>
              <a:t>Rotary International's Board of Directors is elected by Rotary's 34 zones. </a:t>
            </a:r>
            <a:endParaRPr/>
          </a:p>
          <a:p>
            <a:pPr marL="0" indent="0">
              <a:lnSpc>
                <a:spcPct val="80000"/>
              </a:lnSpc>
            </a:pPr>
            <a:endParaRPr sz="2300" u="sng">
              <a:solidFill>
                <a:schemeClr val="hlink"/>
              </a:solidFill>
              <a:hlinkClick r:id="rId3"/>
            </a:endParaRPr>
          </a:p>
          <a:p>
            <a:pPr marL="0" indent="0">
              <a:lnSpc>
                <a:spcPct val="80000"/>
              </a:lnSpc>
            </a:pPr>
            <a:r>
              <a:rPr lang="en-CA" sz="2300"/>
              <a:t>RI bylaws require the composition of the zones to be reviewed at least every eight years to ensure that each zone has approximately the same number of Rotarians.</a:t>
            </a:r>
            <a:endParaRPr/>
          </a:p>
          <a:p>
            <a:pPr marL="0" indent="0">
              <a:lnSpc>
                <a:spcPct val="80000"/>
              </a:lnSpc>
            </a:pPr>
            <a:endParaRPr sz="2300"/>
          </a:p>
          <a:p>
            <a:pPr marL="0" indent="0">
              <a:lnSpc>
                <a:spcPct val="80000"/>
              </a:lnSpc>
            </a:pPr>
            <a:r>
              <a:rPr lang="en-CA" sz="2300"/>
              <a:t>Zone 33, to which we belong, includes these states in the Southeastern US. We work together with Zone 34, which includes Georgia, Florida and the Caribbean under the leadership of a Zone Director, who is Jeremy of the Rotary Club of Grand Cayman…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9:notes"/>
          <p:cNvSpPr>
            <a:spLocks noGrp="1" noRot="1" noChangeAspect="1"/>
          </p:cNvSpPr>
          <p:nvPr>
            <p:ph type="sldImg" idx="2"/>
          </p:nvPr>
        </p:nvSpPr>
        <p:spPr>
          <a:xfrm>
            <a:off x="1187450"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9:notes"/>
          <p:cNvSpPr txBox="1">
            <a:spLocks noGrp="1"/>
          </p:cNvSpPr>
          <p:nvPr>
            <p:ph type="body" idx="1"/>
          </p:nvPr>
        </p:nvSpPr>
        <p:spPr>
          <a:xfrm>
            <a:off x="221929" y="4459525"/>
            <a:ext cx="6658617" cy="4667915"/>
          </a:xfrm>
          <a:prstGeom prst="rect">
            <a:avLst/>
          </a:prstGeom>
          <a:noFill/>
          <a:ln>
            <a:noFill/>
          </a:ln>
        </p:spPr>
        <p:txBody>
          <a:bodyPr spcFirstLastPara="1" wrap="square" lIns="94193" tIns="47083" rIns="94193" bIns="47083" anchor="t" anchorCtr="0">
            <a:normAutofit/>
          </a:bodyPr>
          <a:lstStyle/>
          <a:p>
            <a:pPr marL="0" indent="0">
              <a:lnSpc>
                <a:spcPct val="80000"/>
              </a:lnSpc>
            </a:pPr>
            <a:r>
              <a:rPr lang="en-CA" sz="1700"/>
              <a:t>Rotary districts exist for one reason ; to help your club and all others to excel.  We are all members of District 7630…</a:t>
            </a:r>
            <a:endParaRPr/>
          </a:p>
          <a:p>
            <a:pPr marL="0" indent="0">
              <a:lnSpc>
                <a:spcPct val="80000"/>
              </a:lnSpc>
            </a:pPr>
            <a:endParaRPr sz="700"/>
          </a:p>
          <a:p>
            <a:pPr marL="0" indent="0">
              <a:lnSpc>
                <a:spcPct val="80000"/>
              </a:lnSpc>
            </a:pPr>
            <a:r>
              <a:rPr lang="en-CA" sz="1700"/>
              <a:t>Districts connect clubs with each other through Assistant Governors  and committees, and we share resources from Rotary International. </a:t>
            </a:r>
            <a:endParaRPr/>
          </a:p>
          <a:p>
            <a:pPr marL="0" indent="0">
              <a:lnSpc>
                <a:spcPct val="80000"/>
              </a:lnSpc>
            </a:pPr>
            <a:endParaRPr sz="700"/>
          </a:p>
          <a:p>
            <a:pPr marL="0" indent="0">
              <a:lnSpc>
                <a:spcPct val="80000"/>
              </a:lnSpc>
            </a:pPr>
            <a:r>
              <a:rPr lang="en-CA" sz="1700"/>
              <a:t>The District trains club leaders so that Rotarians get the most from their membership and shine as leaders in their communities… </a:t>
            </a:r>
            <a:endParaRPr/>
          </a:p>
          <a:p>
            <a:pPr marL="0" indent="0">
              <a:lnSpc>
                <a:spcPct val="80000"/>
              </a:lnSpc>
            </a:pPr>
            <a:endParaRPr sz="700"/>
          </a:p>
          <a:p>
            <a:pPr marL="0" indent="0">
              <a:lnSpc>
                <a:spcPct val="80000"/>
              </a:lnSpc>
            </a:pPr>
            <a:r>
              <a:rPr lang="en-CA" sz="1700"/>
              <a:t>Pre-PETS, President-Elect Training Seminars (PETS) train Presidents-elect, Secretaries, Treasurers and Board members.  </a:t>
            </a:r>
            <a:endParaRPr/>
          </a:p>
          <a:p>
            <a:pPr marL="0" indent="0">
              <a:lnSpc>
                <a:spcPct val="80000"/>
              </a:lnSpc>
            </a:pPr>
            <a:endParaRPr sz="1700"/>
          </a:p>
          <a:p>
            <a:pPr marL="0" indent="0">
              <a:lnSpc>
                <a:spcPct val="80000"/>
              </a:lnSpc>
            </a:pPr>
            <a:r>
              <a:rPr lang="en-CA" sz="1700"/>
              <a:t>We also include our Annual District Assembly as a gathering that unites leaders from the District under the direction of the incoming District Governor to maximize our effectiveness..</a:t>
            </a:r>
            <a:endParaRPr/>
          </a:p>
          <a:p>
            <a:pPr marL="0" indent="0">
              <a:lnSpc>
                <a:spcPct val="80000"/>
              </a:lnSpc>
            </a:pPr>
            <a:r>
              <a:rPr lang="en-CA" sz="1700"/>
              <a:t> </a:t>
            </a:r>
            <a:endParaRPr/>
          </a:p>
          <a:p>
            <a:pPr marL="0" indent="0">
              <a:lnSpc>
                <a:spcPct val="80000"/>
              </a:lnSpc>
            </a:pPr>
            <a:r>
              <a:rPr lang="en-CA" sz="1700"/>
              <a:t>Rotary Leadership Institute – RLI - is an indiependentl program for Rotarians with substantial support from several Rotary leaders… RLI strongly believes that a good Rotary Club leader must know the evolution of Rotary, its current status and activities in the world and have a vision for what Rotary can be in the future. </a:t>
            </a:r>
            <a:endParaRPr/>
          </a:p>
        </p:txBody>
      </p:sp>
      <p:sp>
        <p:nvSpPr>
          <p:cNvPr id="259" name="Google Shape;259;p19: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0: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r>
              <a:rPr lang="en-CA" sz="2100">
                <a:latin typeface="Arial"/>
                <a:ea typeface="Arial"/>
                <a:cs typeface="Arial"/>
                <a:sym typeface="Arial"/>
              </a:rPr>
              <a:t>Remember, and I can’t say this enough, all  these activities and our organization structure exist to help you and your club be even greater than it is today…</a:t>
            </a:r>
            <a:endParaRPr/>
          </a:p>
        </p:txBody>
      </p:sp>
      <p:sp>
        <p:nvSpPr>
          <p:cNvPr id="268" name="Google Shape;268;p20: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2: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r>
              <a:rPr lang="en-CA" sz="2500"/>
              <a:t>Our district has 39 clubs… We’re 125 miles long by 55 miles wide at its widest point…</a:t>
            </a:r>
            <a:endParaRPr/>
          </a:p>
          <a:p>
            <a:pPr marL="0" indent="0"/>
            <a:endParaRPr sz="2500"/>
          </a:p>
          <a:p>
            <a:pPr marL="0" indent="0"/>
            <a:endParaRPr sz="2500"/>
          </a:p>
          <a:p>
            <a:pPr marL="0" indent="0"/>
            <a:endParaRPr sz="2500"/>
          </a:p>
        </p:txBody>
      </p:sp>
      <p:sp>
        <p:nvSpPr>
          <p:cNvPr id="288" name="Google Shape;288;p22: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3:notes"/>
          <p:cNvSpPr txBox="1">
            <a:spLocks noGrp="1"/>
          </p:cNvSpPr>
          <p:nvPr>
            <p:ph type="body" idx="1"/>
          </p:nvPr>
        </p:nvSpPr>
        <p:spPr>
          <a:xfrm>
            <a:off x="332906" y="4482783"/>
            <a:ext cx="6436663" cy="4224813"/>
          </a:xfrm>
          <a:prstGeom prst="rect">
            <a:avLst/>
          </a:prstGeom>
          <a:noFill/>
          <a:ln>
            <a:noFill/>
          </a:ln>
        </p:spPr>
        <p:txBody>
          <a:bodyPr spcFirstLastPara="1" wrap="square" lIns="94193" tIns="47083" rIns="94193" bIns="47083" anchor="t" anchorCtr="0">
            <a:normAutofit/>
          </a:bodyPr>
          <a:lstStyle/>
          <a:p>
            <a:pPr marL="0" indent="0"/>
            <a:r>
              <a:rPr lang="en-CA" sz="2500"/>
              <a:t>We are all members of our Rotary clubs.  And those clubs belong to District 7630 that are in Zone 33 of Rotary International.</a:t>
            </a:r>
            <a:endParaRPr/>
          </a:p>
          <a:p>
            <a:pPr marL="0" indent="0"/>
            <a:endParaRPr sz="2500"/>
          </a:p>
          <a:p>
            <a:pPr marL="0" indent="0"/>
            <a:r>
              <a:rPr lang="en-CA" sz="2500"/>
              <a:t>We follow and abide by the recommended Rotary International constitution and bylaws. </a:t>
            </a:r>
            <a:endParaRPr/>
          </a:p>
          <a:p>
            <a:pPr marL="0" indent="0"/>
            <a:endParaRPr sz="2500"/>
          </a:p>
          <a:p>
            <a:pPr marL="0" indent="0"/>
            <a:r>
              <a:rPr lang="en-CA" sz="2500"/>
              <a:t>We set our own policies as long as they do not conflict with either the RI recommended constitution and bylaws.</a:t>
            </a:r>
            <a:endParaRPr/>
          </a:p>
        </p:txBody>
      </p:sp>
      <p:sp>
        <p:nvSpPr>
          <p:cNvPr id="297" name="Google Shape;297;p23: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6:notes"/>
          <p:cNvSpPr txBox="1">
            <a:spLocks noGrp="1"/>
          </p:cNvSpPr>
          <p:nvPr>
            <p:ph type="body" idx="1"/>
          </p:nvPr>
        </p:nvSpPr>
        <p:spPr>
          <a:xfrm>
            <a:off x="221929" y="4459525"/>
            <a:ext cx="6510648" cy="4594028"/>
          </a:xfrm>
          <a:prstGeom prst="rect">
            <a:avLst/>
          </a:prstGeom>
          <a:noFill/>
          <a:ln>
            <a:noFill/>
          </a:ln>
        </p:spPr>
        <p:txBody>
          <a:bodyPr spcFirstLastPara="1" wrap="square" lIns="94193" tIns="47083" rIns="94193" bIns="47083" anchor="t" anchorCtr="0">
            <a:normAutofit/>
          </a:bodyPr>
          <a:lstStyle/>
          <a:p>
            <a:pPr marL="0" indent="0">
              <a:lnSpc>
                <a:spcPct val="90000"/>
              </a:lnSpc>
            </a:pPr>
            <a:r>
              <a:rPr lang="en-CA" sz="1900"/>
              <a:t>If you miss a club meeting, you are encouraged to expand  your Rotary horizon by attending a make up meeting at any Rotary club in your neighbourhood or somewhere in the  world – a practice that guarantees all Rotarians a warm welcome in communities around the globe.  </a:t>
            </a:r>
            <a:endParaRPr/>
          </a:p>
          <a:p>
            <a:pPr marL="0" indent="0">
              <a:lnSpc>
                <a:spcPct val="90000"/>
              </a:lnSpc>
            </a:pPr>
            <a:endParaRPr sz="1900"/>
          </a:p>
          <a:p>
            <a:pPr marL="0" indent="0">
              <a:lnSpc>
                <a:spcPct val="90000"/>
              </a:lnSpc>
            </a:pPr>
            <a:r>
              <a:rPr lang="en-CA" sz="1900"/>
              <a:t>Find meeting places and times in the Official Directory at </a:t>
            </a:r>
            <a:r>
              <a:rPr lang="en-CA" sz="1900" u="sng">
                <a:solidFill>
                  <a:schemeClr val="hlink"/>
                </a:solidFill>
                <a:hlinkClick r:id="rId3"/>
              </a:rPr>
              <a:t>www.rotary.org</a:t>
            </a:r>
            <a:endParaRPr sz="1900"/>
          </a:p>
          <a:p>
            <a:pPr marL="0" indent="0">
              <a:lnSpc>
                <a:spcPct val="90000"/>
              </a:lnSpc>
            </a:pPr>
            <a:endParaRPr sz="1900"/>
          </a:p>
          <a:p>
            <a:pPr marL="0" indent="0">
              <a:lnSpc>
                <a:spcPct val="90000"/>
              </a:lnSpc>
            </a:pPr>
            <a:r>
              <a:rPr lang="en-CA" sz="1900"/>
              <a:t>Or try an online meeting at one of the E-clubs.</a:t>
            </a:r>
            <a:endParaRPr/>
          </a:p>
          <a:p>
            <a:pPr marL="0" indent="0">
              <a:lnSpc>
                <a:spcPct val="90000"/>
              </a:lnSpc>
            </a:pPr>
            <a:endParaRPr sz="1900"/>
          </a:p>
          <a:p>
            <a:pPr marL="0" indent="0">
              <a:lnSpc>
                <a:spcPct val="90000"/>
              </a:lnSpc>
            </a:pPr>
            <a:r>
              <a:rPr lang="en-CA" sz="1900"/>
              <a:t>You can also make up meetings by participating in a club service project, attending a club board meeting or a qualified make up which is approved by your club.  </a:t>
            </a:r>
            <a:endParaRPr/>
          </a:p>
          <a:p>
            <a:pPr marL="0" indent="0">
              <a:lnSpc>
                <a:spcPct val="90000"/>
              </a:lnSpc>
            </a:pPr>
            <a:endParaRPr sz="1900"/>
          </a:p>
          <a:p>
            <a:pPr marL="0" indent="0">
              <a:lnSpc>
                <a:spcPct val="90000"/>
              </a:lnSpc>
            </a:pPr>
            <a:r>
              <a:rPr lang="en-CA" sz="1900"/>
              <a:t>Makeups are valid for 14 days before and after the meeting you have missed.</a:t>
            </a:r>
            <a:endParaRPr/>
          </a:p>
          <a:p>
            <a:pPr marL="0" indent="0">
              <a:lnSpc>
                <a:spcPct val="90000"/>
              </a:lnSpc>
            </a:pPr>
            <a:endParaRPr sz="1900"/>
          </a:p>
          <a:p>
            <a:pPr marL="0" indent="0">
              <a:lnSpc>
                <a:spcPct val="90000"/>
              </a:lnSpc>
            </a:pPr>
            <a:endParaRPr sz="1900"/>
          </a:p>
          <a:p>
            <a:pPr marL="0" indent="0">
              <a:lnSpc>
                <a:spcPct val="90000"/>
              </a:lnSpc>
            </a:pPr>
            <a:endParaRPr/>
          </a:p>
          <a:p>
            <a:pPr marL="0" indent="0">
              <a:lnSpc>
                <a:spcPct val="90000"/>
              </a:lnSpc>
            </a:pPr>
            <a:endParaRPr/>
          </a:p>
        </p:txBody>
      </p:sp>
      <p:sp>
        <p:nvSpPr>
          <p:cNvPr id="318" name="Google Shape;318;p26: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8:notes"/>
          <p:cNvSpPr>
            <a:spLocks noGrp="1" noRot="1" noChangeAspect="1"/>
          </p:cNvSpPr>
          <p:nvPr>
            <p:ph type="sldImg" idx="2"/>
          </p:nvPr>
        </p:nvSpPr>
        <p:spPr>
          <a:xfrm>
            <a:off x="1203325" y="438150"/>
            <a:ext cx="4695825" cy="35226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8:notes"/>
          <p:cNvSpPr txBox="1">
            <a:spLocks noGrp="1"/>
          </p:cNvSpPr>
          <p:nvPr>
            <p:ph type="body" idx="1"/>
          </p:nvPr>
        </p:nvSpPr>
        <p:spPr>
          <a:xfrm>
            <a:off x="0" y="4113089"/>
            <a:ext cx="7102475" cy="4915899"/>
          </a:xfrm>
          <a:prstGeom prst="rect">
            <a:avLst/>
          </a:prstGeom>
          <a:noFill/>
          <a:ln>
            <a:noFill/>
          </a:ln>
        </p:spPr>
        <p:txBody>
          <a:bodyPr spcFirstLastPara="1" wrap="square" lIns="94193" tIns="47083" rIns="94193" bIns="47083" anchor="t" anchorCtr="0">
            <a:noAutofit/>
          </a:bodyPr>
          <a:lstStyle/>
          <a:p>
            <a:pPr marL="0" indent="0">
              <a:lnSpc>
                <a:spcPct val="120000"/>
              </a:lnSpc>
            </a:pPr>
            <a:endParaRPr sz="800"/>
          </a:p>
          <a:p>
            <a:pPr marL="0" indent="0">
              <a:lnSpc>
                <a:spcPct val="120000"/>
              </a:lnSpc>
            </a:pPr>
            <a:r>
              <a:rPr lang="en-CA" sz="2100"/>
              <a:t>Rotary clubs organize and sponsor this service organization called Interact for youth ages 12 to 18.  The term Interact is derived from international and act from action.  Each club must plan annual projects of service to its school, its community and the world. Interactors develop leadership skills while discovering the power of Service Above Self. </a:t>
            </a:r>
            <a:endParaRPr/>
          </a:p>
          <a:p>
            <a:pPr marL="0" indent="0">
              <a:lnSpc>
                <a:spcPct val="70000"/>
              </a:lnSpc>
            </a:pPr>
            <a:endParaRPr sz="2100"/>
          </a:p>
          <a:p>
            <a:pPr marL="0" indent="0">
              <a:lnSpc>
                <a:spcPct val="120000"/>
              </a:lnSpc>
            </a:pPr>
            <a:r>
              <a:rPr lang="en-CA" sz="2100"/>
              <a:t>Rotaract clubs bring together people ages 18 and older to exchange ideas with leaders in the community, develop leadership and professional skills, and have fun through service.</a:t>
            </a:r>
            <a:endParaRPr/>
          </a:p>
          <a:p>
            <a:pPr marL="0" indent="0">
              <a:lnSpc>
                <a:spcPct val="120000"/>
              </a:lnSpc>
            </a:pPr>
            <a:r>
              <a:rPr lang="en-CA" sz="2100"/>
              <a:t>In communities worldwide, Rotary and Rotaract members work side by side to take action through service. From big cities to rural villages, Rotaract is changing communities like yours.</a:t>
            </a:r>
            <a:br>
              <a:rPr lang="en-CA" sz="2100"/>
            </a:br>
            <a:br>
              <a:rPr lang="en-CA" sz="3000"/>
            </a:br>
            <a:endParaRPr sz="2100"/>
          </a:p>
        </p:txBody>
      </p:sp>
      <p:sp>
        <p:nvSpPr>
          <p:cNvPr id="325" name="Google Shape;325;p28: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9:notes"/>
          <p:cNvSpPr>
            <a:spLocks noGrp="1" noRot="1" noChangeAspect="1"/>
          </p:cNvSpPr>
          <p:nvPr>
            <p:ph type="sldImg" idx="2"/>
          </p:nvPr>
        </p:nvSpPr>
        <p:spPr>
          <a:xfrm>
            <a:off x="1204913" y="471488"/>
            <a:ext cx="4692650" cy="35194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9:notes"/>
          <p:cNvSpPr txBox="1">
            <a:spLocks noGrp="1"/>
          </p:cNvSpPr>
          <p:nvPr>
            <p:ph type="body" idx="1"/>
          </p:nvPr>
        </p:nvSpPr>
        <p:spPr>
          <a:xfrm>
            <a:off x="258922" y="4181599"/>
            <a:ext cx="6584632" cy="4906738"/>
          </a:xfrm>
          <a:prstGeom prst="rect">
            <a:avLst/>
          </a:prstGeom>
          <a:noFill/>
          <a:ln>
            <a:noFill/>
          </a:ln>
        </p:spPr>
        <p:txBody>
          <a:bodyPr spcFirstLastPara="1" wrap="square" lIns="94193" tIns="47083" rIns="94193" bIns="47083" anchor="t" anchorCtr="0">
            <a:noAutofit/>
          </a:bodyPr>
          <a:lstStyle/>
          <a:p>
            <a:pPr marL="0" indent="0">
              <a:lnSpc>
                <a:spcPct val="110000"/>
              </a:lnSpc>
            </a:pPr>
            <a:r>
              <a:rPr lang="en-CA" sz="1700"/>
              <a:t>Each year, thousands of young leaders are selected to attend Rotary sponsored leadership program; RYLA. Groups of outstanding young people ages 14 to 18 spend several days in a challenging program of leadership training and social activities. Our District sponsors over 100 young people on each President’s Day weekend at our RYLA meeting on Ocean City.</a:t>
            </a:r>
            <a:endParaRPr/>
          </a:p>
          <a:p>
            <a:pPr marL="0" indent="0">
              <a:lnSpc>
                <a:spcPct val="110000"/>
              </a:lnSpc>
            </a:pPr>
            <a:endParaRPr sz="800"/>
          </a:p>
          <a:p>
            <a:pPr marL="0" indent="0">
              <a:lnSpc>
                <a:spcPct val="110000"/>
              </a:lnSpc>
            </a:pPr>
            <a:r>
              <a:rPr lang="en-CA" sz="1700"/>
              <a:t>Rotary Youth Exchange builds peace one young person at a time. Students learn a new language, discover another culture, and truly become global citizens. Exchanges for students ages 15-19 are sponsored by Rotary clubs in more than 100 countries. Long term students spend a year abroad and Short term exchanges usually last about 3 months.</a:t>
            </a:r>
            <a:endParaRPr/>
          </a:p>
          <a:p>
            <a:pPr marL="0" indent="0">
              <a:lnSpc>
                <a:spcPct val="110000"/>
              </a:lnSpc>
            </a:pPr>
            <a:endParaRPr sz="1700"/>
          </a:p>
          <a:p>
            <a:pPr marL="0" indent="0">
              <a:lnSpc>
                <a:spcPct val="110000"/>
              </a:lnSpc>
            </a:pPr>
            <a:r>
              <a:rPr lang="en-CA" sz="1700"/>
              <a:t>New Generations Service Exchange is a short-term, customizable program for university students and professionals up to age 30. Participants can design exchanges that combine their professional goals with a humanitarian project.</a:t>
            </a:r>
            <a:endParaRPr/>
          </a:p>
        </p:txBody>
      </p:sp>
      <p:sp>
        <p:nvSpPr>
          <p:cNvPr id="336" name="Google Shape;336;p29: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30:notes"/>
          <p:cNvSpPr txBox="1">
            <a:spLocks noGrp="1"/>
          </p:cNvSpPr>
          <p:nvPr>
            <p:ph type="body" idx="1"/>
          </p:nvPr>
        </p:nvSpPr>
        <p:spPr>
          <a:xfrm>
            <a:off x="221930" y="4459526"/>
            <a:ext cx="6584632" cy="4635590"/>
          </a:xfrm>
          <a:prstGeom prst="rect">
            <a:avLst/>
          </a:prstGeom>
          <a:noFill/>
          <a:ln>
            <a:noFill/>
          </a:ln>
        </p:spPr>
        <p:txBody>
          <a:bodyPr spcFirstLastPara="1" wrap="square" lIns="94193" tIns="47083" rIns="94193" bIns="47083" anchor="t" anchorCtr="0">
            <a:normAutofit fontScale="92500" lnSpcReduction="10000"/>
          </a:bodyPr>
          <a:lstStyle/>
          <a:p>
            <a:pPr marL="0" indent="0"/>
            <a:r>
              <a:rPr lang="en-CA" sz="1700"/>
              <a:t>Friendship Exchange is an international exchange program for Rotary members and friends that allows participants to take turns hosting one another in their homes and clubs. Participants may travel as individuals, couples, families, or groups, and may be Rotary members or not. This exchange is funded by the participating individuals.</a:t>
            </a:r>
            <a:endParaRPr/>
          </a:p>
          <a:p>
            <a:pPr marL="0" indent="0"/>
            <a:endParaRPr sz="1700"/>
          </a:p>
          <a:p>
            <a:pPr marL="0" indent="0"/>
            <a:r>
              <a:rPr lang="en-CA" sz="1700"/>
              <a:t>Rotarian Action Groups are independent, Rotary-affiliated groups made up of people from around the world who are experts in a particular field, such as economic development, peace, addiction prevention, the environment, or water. Action groups offer their technical expertise and support to help clubs plan and implement projects to increase our impact</a:t>
            </a:r>
            <a:endParaRPr/>
          </a:p>
          <a:p>
            <a:pPr marL="0" indent="0">
              <a:spcBef>
                <a:spcPts val="1035"/>
              </a:spcBef>
            </a:pPr>
            <a:r>
              <a:rPr lang="en-CA" sz="1700"/>
              <a:t>An intercountry committee offers you the chance to work with Rotary clubs or districts in two or more countries. You might work with a committee to carry out international service projects, to sponsor a new Rotary club, or to develop a twin club relationship. Close to 250 ICCs in Europe, Africa, Asia, North and South America are country based activities for direct bilateral humanitarian and peace efforts</a:t>
            </a:r>
            <a:endParaRPr/>
          </a:p>
          <a:p>
            <a:pPr marL="0" indent="0">
              <a:lnSpc>
                <a:spcPct val="80000"/>
              </a:lnSpc>
              <a:spcBef>
                <a:spcPts val="1035"/>
              </a:spcBef>
            </a:pPr>
            <a:endParaRPr/>
          </a:p>
          <a:p>
            <a:pPr marL="0" indent="0">
              <a:lnSpc>
                <a:spcPct val="80000"/>
              </a:lnSpc>
            </a:pPr>
            <a:endParaRPr sz="700"/>
          </a:p>
          <a:p>
            <a:pPr marL="0" indent="0">
              <a:lnSpc>
                <a:spcPct val="80000"/>
              </a:lnSpc>
            </a:pPr>
            <a:r>
              <a:rPr lang="en-CA" sz="700"/>
              <a:t> </a:t>
            </a:r>
            <a:endParaRPr/>
          </a:p>
          <a:p>
            <a:pPr marL="0" indent="0">
              <a:lnSpc>
                <a:spcPct val="80000"/>
              </a:lnSpc>
            </a:pPr>
            <a:endParaRPr sz="700"/>
          </a:p>
          <a:p>
            <a:pPr marL="0" indent="0">
              <a:lnSpc>
                <a:spcPct val="80000"/>
              </a:lnSpc>
            </a:pPr>
            <a:endParaRPr sz="700"/>
          </a:p>
        </p:txBody>
      </p:sp>
      <p:sp>
        <p:nvSpPr>
          <p:cNvPr id="349" name="Google Shape;349;p30: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6:notes"/>
          <p:cNvSpPr txBox="1">
            <a:spLocks noGrp="1"/>
          </p:cNvSpPr>
          <p:nvPr>
            <p:ph type="body" idx="1"/>
          </p:nvPr>
        </p:nvSpPr>
        <p:spPr>
          <a:xfrm>
            <a:off x="221929" y="4459525"/>
            <a:ext cx="6584632" cy="4594028"/>
          </a:xfrm>
          <a:prstGeom prst="rect">
            <a:avLst/>
          </a:prstGeom>
          <a:noFill/>
          <a:ln>
            <a:noFill/>
          </a:ln>
        </p:spPr>
        <p:txBody>
          <a:bodyPr spcFirstLastPara="1" wrap="square" lIns="94193" tIns="47083" rIns="94193" bIns="47083" anchor="t" anchorCtr="0">
            <a:normAutofit/>
          </a:bodyPr>
          <a:lstStyle/>
          <a:p>
            <a:pPr marL="0" indent="0"/>
            <a:r>
              <a:rPr lang="en-CA" sz="2900"/>
              <a:t>At Rotary, we understand that cultivating a diverse, equitable, and inclusive culture is essential to realizing our vision of a world where people unite and take action to create lasting change... We value Diversity in all ways... we commit to advancing equity in all aspects of Rotary, and we strive to create an inclusive culture where each person knows they are valued and belong… </a:t>
            </a:r>
            <a:endParaRPr/>
          </a:p>
          <a:p>
            <a:pPr marL="0" indent="0"/>
            <a:endParaRPr sz="2900"/>
          </a:p>
        </p:txBody>
      </p:sp>
      <p:sp>
        <p:nvSpPr>
          <p:cNvPr id="372" name="Google Shape;372;p16: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the question what is Rotary… We are the largest most financially sound membership organization whose logo is recognized in more countries than any other in the world. Every minute of every day we feed, we house, we vaccinate, educate, advocate, comfort and provide services. This is Rotary!</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C868A6-5811-4CA3-9874-25F3423E7B4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69047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32:notes"/>
          <p:cNvSpPr txBox="1">
            <a:spLocks noGrp="1"/>
          </p:cNvSpPr>
          <p:nvPr>
            <p:ph type="body" idx="1"/>
          </p:nvPr>
        </p:nvSpPr>
        <p:spPr>
          <a:xfrm>
            <a:off x="295914" y="4459526"/>
            <a:ext cx="6436663" cy="4635590"/>
          </a:xfrm>
          <a:prstGeom prst="rect">
            <a:avLst/>
          </a:prstGeom>
          <a:noFill/>
          <a:ln>
            <a:noFill/>
          </a:ln>
        </p:spPr>
        <p:txBody>
          <a:bodyPr spcFirstLastPara="1" wrap="square" lIns="94193" tIns="47083" rIns="94193" bIns="47083" anchor="t" anchorCtr="0">
            <a:normAutofit/>
          </a:bodyPr>
          <a:lstStyle/>
          <a:p>
            <a:pPr marL="0" indent="0">
              <a:lnSpc>
                <a:spcPct val="90000"/>
              </a:lnSpc>
            </a:pPr>
            <a:r>
              <a:rPr lang="en-CA" sz="2700"/>
              <a:t>The Rotary Foundation of Rotary International is a not-for-profit corporation.  </a:t>
            </a:r>
            <a:endParaRPr/>
          </a:p>
          <a:p>
            <a:pPr marL="0" indent="0">
              <a:lnSpc>
                <a:spcPct val="90000"/>
              </a:lnSpc>
            </a:pPr>
            <a:endParaRPr sz="2700"/>
          </a:p>
          <a:p>
            <a:pPr marL="0" indent="0">
              <a:lnSpc>
                <a:spcPct val="90000"/>
              </a:lnSpc>
            </a:pPr>
            <a:r>
              <a:rPr lang="en-CA" sz="2700"/>
              <a:t>15 Rotarian trustees manage the business of the Rotary Foundation led by the trustee chair who is appointed by the RI President with agreement from the Board.  </a:t>
            </a:r>
            <a:endParaRPr/>
          </a:p>
          <a:p>
            <a:pPr marL="0" indent="0">
              <a:lnSpc>
                <a:spcPct val="90000"/>
              </a:lnSpc>
            </a:pPr>
            <a:endParaRPr sz="2700"/>
          </a:p>
          <a:p>
            <a:pPr marL="0" indent="0">
              <a:lnSpc>
                <a:spcPct val="90000"/>
              </a:lnSpc>
            </a:pPr>
            <a:r>
              <a:rPr lang="en-CA" sz="2700"/>
              <a:t>These funds supported humanitarian and educational programs implemented by clubs and districts.  Also, global polio eradication activities.   </a:t>
            </a:r>
            <a:endParaRPr/>
          </a:p>
        </p:txBody>
      </p:sp>
      <p:sp>
        <p:nvSpPr>
          <p:cNvPr id="388" name="Google Shape;388;p32: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34:notes"/>
          <p:cNvSpPr txBox="1">
            <a:spLocks noGrp="1"/>
          </p:cNvSpPr>
          <p:nvPr>
            <p:ph type="body" idx="1"/>
          </p:nvPr>
        </p:nvSpPr>
        <p:spPr>
          <a:xfrm>
            <a:off x="0" y="4459525"/>
            <a:ext cx="7102475" cy="4667915"/>
          </a:xfrm>
          <a:prstGeom prst="rect">
            <a:avLst/>
          </a:prstGeom>
          <a:noFill/>
          <a:ln>
            <a:noFill/>
          </a:ln>
        </p:spPr>
        <p:txBody>
          <a:bodyPr spcFirstLastPara="1" wrap="square" lIns="94193" tIns="47083" rIns="94193" bIns="47083" anchor="t" anchorCtr="0">
            <a:noAutofit/>
          </a:bodyPr>
          <a:lstStyle/>
          <a:p>
            <a:pPr marL="0" indent="0"/>
            <a:r>
              <a:rPr lang="en-CA" sz="1700"/>
              <a:t>Some magnificent projects grow from very small seeds.  TRF had that sort of modest beginning.</a:t>
            </a:r>
            <a:endParaRPr/>
          </a:p>
          <a:p>
            <a:pPr marL="0" indent="0"/>
            <a:endParaRPr sz="800"/>
          </a:p>
          <a:p>
            <a:pPr marL="0" indent="0"/>
            <a:r>
              <a:rPr lang="en-CA" sz="1700"/>
              <a:t>In 1917, RI President Arch Klump told the delegates to the Atlanta convention that “it seems eminently proper that we should accept endowments for the purpose of doing good in the world.”  The response was polite and favourable, but the fund was slow to materialize.  A year later, the Rotary Endowment Fund, as it was originally labelled, received its first contribution of US $26.50.</a:t>
            </a:r>
            <a:endParaRPr/>
          </a:p>
          <a:p>
            <a:pPr marL="0" indent="0"/>
            <a:endParaRPr sz="800"/>
          </a:p>
          <a:p>
            <a:pPr marL="0" indent="0"/>
            <a:r>
              <a:rPr lang="en-CA" sz="1700"/>
              <a:t>After six years the endowment reached only $700.00. A decade later TRF was formally established at the 1928 Minneapolis convention.  In the next four years TRF grew to $50,000 and then in 1937 a $2 million goal was announced.  But these plans were abandoned with the outbreak of World War II.</a:t>
            </a:r>
            <a:endParaRPr/>
          </a:p>
          <a:p>
            <a:pPr marL="0" indent="0"/>
            <a:endParaRPr sz="800"/>
          </a:p>
          <a:p>
            <a:pPr marL="0" indent="0"/>
            <a:r>
              <a:rPr lang="en-CA" sz="1700"/>
              <a:t>In 1947, upon the death of Paul Harris a new era opened for TRF as memorial gifts paired in to honour the founder of Rotary.  </a:t>
            </a:r>
            <a:endParaRPr/>
          </a:p>
          <a:p>
            <a:pPr marL="0" indent="0"/>
            <a:endParaRPr sz="800"/>
          </a:p>
          <a:p>
            <a:pPr marL="0" indent="0"/>
            <a:r>
              <a:rPr lang="en-CA" sz="1700"/>
              <a:t>Since then TRF has been achieving its noble objective of furthering understanding and friendly relations between peoples of different nations.   </a:t>
            </a:r>
            <a:endParaRPr/>
          </a:p>
          <a:p>
            <a:pPr marL="0" indent="0"/>
            <a:endParaRPr sz="1900"/>
          </a:p>
          <a:p>
            <a:pPr marL="0" indent="0"/>
            <a:endParaRPr sz="1900"/>
          </a:p>
        </p:txBody>
      </p:sp>
      <p:sp>
        <p:nvSpPr>
          <p:cNvPr id="395" name="Google Shape;395;p34: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2ef5ee375_2_2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2ef5ee375_2_27:notes"/>
          <p:cNvSpPr txBox="1">
            <a:spLocks noGrp="1"/>
          </p:cNvSpPr>
          <p:nvPr>
            <p:ph type="body" idx="1"/>
          </p:nvPr>
        </p:nvSpPr>
        <p:spPr>
          <a:xfrm>
            <a:off x="710248" y="4459526"/>
            <a:ext cx="5681980" cy="4224818"/>
          </a:xfrm>
          <a:prstGeom prst="rect">
            <a:avLst/>
          </a:prstGeom>
        </p:spPr>
        <p:txBody>
          <a:bodyPr spcFirstLastPara="1" wrap="square" lIns="94193" tIns="47083" rIns="94193" bIns="47083" anchor="t" anchorCtr="0">
            <a:noAutofit/>
          </a:bodyPr>
          <a:lstStyle/>
          <a:p>
            <a:pPr marL="0" indent="0"/>
            <a:endParaRPr/>
          </a:p>
        </p:txBody>
      </p:sp>
      <p:sp>
        <p:nvSpPr>
          <p:cNvPr id="404" name="Google Shape;404;g292ef5ee375_2_27:notes"/>
          <p:cNvSpPr txBox="1">
            <a:spLocks noGrp="1"/>
          </p:cNvSpPr>
          <p:nvPr>
            <p:ph type="sldNum" idx="12"/>
          </p:nvPr>
        </p:nvSpPr>
        <p:spPr>
          <a:xfrm>
            <a:off x="4023092" y="8917420"/>
            <a:ext cx="3077739" cy="469459"/>
          </a:xfrm>
          <a:prstGeom prst="rect">
            <a:avLst/>
          </a:prstGeom>
        </p:spPr>
        <p:txBody>
          <a:bodyPr spcFirstLastPara="1" wrap="square" lIns="94193" tIns="47083" rIns="94193" bIns="47083" anchor="b" anchorCtr="0">
            <a:noAutofit/>
          </a:bodyPr>
          <a:lstStyle/>
          <a:p>
            <a:pPr algn="r"/>
            <a:fld id="{00000000-1234-1234-1234-123412341234}" type="slidenum">
              <a:rPr lang="en-CA"/>
              <a:pPr algn="r"/>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Foundation is best known for its work to end polio in the world. Polio Plus was launched in 1985 and has reached a 99.9% reduction in the number of Polio cases world-wide. The Bill &amp; Melinda Gates Foundation joined Rotary in 2017 to commit $450 million to end polio.</a:t>
            </a:r>
          </a:p>
        </p:txBody>
      </p:sp>
      <p:sp>
        <p:nvSpPr>
          <p:cNvPr id="4" name="Slide Number Placeholder 3"/>
          <p:cNvSpPr>
            <a:spLocks noGrp="1"/>
          </p:cNvSpPr>
          <p:nvPr>
            <p:ph type="sldNum" sz="quarter" idx="5"/>
          </p:nvPr>
        </p:nvSpPr>
        <p:spPr/>
        <p:txBody>
          <a:bodyPr/>
          <a:lstStyle/>
          <a:p>
            <a:fld id="{03C868A6-5811-4CA3-9874-25F3423E7B47}" type="slidenum">
              <a:rPr lang="en-US" smtClean="0"/>
              <a:t>26</a:t>
            </a:fld>
            <a:endParaRPr lang="en-US"/>
          </a:p>
        </p:txBody>
      </p:sp>
    </p:spTree>
    <p:extLst>
      <p:ext uri="{BB962C8B-B14F-4D97-AF65-F5344CB8AC3E}">
        <p14:creationId xmlns:p14="http://schemas.microsoft.com/office/powerpoint/2010/main" val="3043497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27:notes"/>
          <p:cNvSpPr txBox="1">
            <a:spLocks noGrp="1"/>
          </p:cNvSpPr>
          <p:nvPr>
            <p:ph type="body" idx="1"/>
          </p:nvPr>
        </p:nvSpPr>
        <p:spPr>
          <a:xfrm>
            <a:off x="3" y="4224650"/>
            <a:ext cx="7102474" cy="5310544"/>
          </a:xfrm>
          <a:prstGeom prst="rect">
            <a:avLst/>
          </a:prstGeom>
          <a:noFill/>
          <a:ln>
            <a:noFill/>
          </a:ln>
        </p:spPr>
        <p:txBody>
          <a:bodyPr spcFirstLastPara="1" wrap="square" lIns="94193" tIns="47083" rIns="94193" bIns="47083" anchor="t" anchorCtr="0">
            <a:noAutofit/>
          </a:bodyPr>
          <a:lstStyle/>
          <a:p>
            <a:pPr marL="0" indent="0"/>
            <a:r>
              <a:rPr lang="en-CA" sz="1900"/>
              <a:t>Worldwide, Rotary focuses on 7 main causes:</a:t>
            </a:r>
            <a:endParaRPr/>
          </a:p>
          <a:p>
            <a:pPr marL="0" indent="0" algn="just"/>
            <a:r>
              <a:rPr lang="en-CA" b="1">
                <a:latin typeface="Arial"/>
                <a:ea typeface="Arial"/>
                <a:cs typeface="Arial"/>
                <a:sym typeface="Arial"/>
              </a:rPr>
              <a:t>Fighting Disease: </a:t>
            </a:r>
            <a:r>
              <a:rPr lang="en-CA">
                <a:latin typeface="Arial"/>
                <a:ea typeface="Arial"/>
                <a:cs typeface="Arial"/>
                <a:sym typeface="Arial"/>
              </a:rPr>
              <a:t>Rotarians combat diseases like malaria, HIV/AIDS, Alzheimer’s, multiple sclerosis, diabetes, and polio. Prevention is important, which is why we also focus on health education and bringing people routine hearing, vision, and dental care.</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Growing Local Economies: </a:t>
            </a:r>
            <a:r>
              <a:rPr lang="en-CA">
                <a:latin typeface="Arial"/>
                <a:ea typeface="Arial"/>
                <a:cs typeface="Arial"/>
                <a:sym typeface="Arial"/>
              </a:rPr>
              <a:t>Our members and our foundation work to strengthen local entrepreneurs and community leaders, particularly women, in impoverished communities. We provide training and access to well-paying jobs and financial management institutions.</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Promoting Peace: </a:t>
            </a:r>
            <a:r>
              <a:rPr lang="en-CA">
                <a:latin typeface="Arial"/>
                <a:ea typeface="Arial"/>
                <a:cs typeface="Arial"/>
                <a:sym typeface="Arial"/>
              </a:rPr>
              <a:t>By carrying out service projects and supporting peace fellowships and scholarships, our members take action to address the underlying causes of conflict, including poverty, discrimination, ethnic tension, lack of access to education, and unequal distribution of resources.</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Providing Clean Water: </a:t>
            </a:r>
            <a:r>
              <a:rPr lang="en-CA">
                <a:latin typeface="Arial"/>
                <a:ea typeface="Arial"/>
                <a:cs typeface="Arial"/>
                <a:sym typeface="Arial"/>
              </a:rPr>
              <a:t>When people have access to clean water and sanitation, waterborne diseases decrease, children stay healthier and attend school more regularly, and mothers can spend less time carrying water and more time helping their families.</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Saving Mothers &amp; Children:</a:t>
            </a:r>
            <a:r>
              <a:rPr lang="en-CA">
                <a:latin typeface="Arial"/>
                <a:ea typeface="Arial"/>
                <a:cs typeface="Arial"/>
                <a:sym typeface="Arial"/>
              </a:rPr>
              <a:t> We expand access to quality care, so mothers and children everywhere can have the same opportunities for a healthy future. An estimated 5.9 million children under the age of five die each year because of malnutrition, inadequate health care, and poor sanitation — all of which can be prevented.</a:t>
            </a:r>
            <a:endParaRPr/>
          </a:p>
          <a:p>
            <a:pPr marL="0" indent="0" algn="just">
              <a:lnSpc>
                <a:spcPct val="61666"/>
              </a:lnSpc>
            </a:pPr>
            <a:endParaRPr>
              <a:latin typeface="Arial"/>
              <a:ea typeface="Arial"/>
              <a:cs typeface="Arial"/>
              <a:sym typeface="Arial"/>
            </a:endParaRPr>
          </a:p>
          <a:p>
            <a:pPr marL="0" indent="0" algn="just"/>
            <a:r>
              <a:rPr lang="en-CA" b="1">
                <a:latin typeface="Arial"/>
                <a:ea typeface="Arial"/>
                <a:cs typeface="Arial"/>
                <a:sym typeface="Arial"/>
              </a:rPr>
              <a:t>Supporting Education: </a:t>
            </a:r>
            <a:r>
              <a:rPr lang="en-CA">
                <a:latin typeface="Arial"/>
                <a:ea typeface="Arial"/>
                <a:cs typeface="Arial"/>
                <a:sym typeface="Arial"/>
              </a:rPr>
              <a:t>Our goal is to strengthen the capacity of communities to support basic education and literacy, reduce gender disparity in education, and increase adult literacy. We support education for all children and literacy for children and adults.</a:t>
            </a:r>
            <a:endParaRPr/>
          </a:p>
          <a:p>
            <a:pPr marL="0" indent="0" algn="just">
              <a:lnSpc>
                <a:spcPct val="53333"/>
              </a:lnSpc>
            </a:pPr>
            <a:endParaRPr>
              <a:latin typeface="Arial"/>
              <a:ea typeface="Arial"/>
              <a:cs typeface="Arial"/>
              <a:sym typeface="Arial"/>
            </a:endParaRPr>
          </a:p>
          <a:p>
            <a:pPr marL="0" indent="0" algn="just"/>
            <a:r>
              <a:rPr lang="en-CA" b="1">
                <a:latin typeface="Arial"/>
                <a:ea typeface="Arial"/>
                <a:cs typeface="Arial"/>
                <a:sym typeface="Arial"/>
              </a:rPr>
              <a:t>Protecting The Environment:</a:t>
            </a:r>
            <a:r>
              <a:rPr lang="en-CA">
                <a:latin typeface="Arial"/>
                <a:ea typeface="Arial"/>
                <a:cs typeface="Arial"/>
                <a:sym typeface="Arial"/>
              </a:rPr>
              <a:t> Rotary members are tackling environmental issues the way they always do: coming up with projects, using their connections to change policy and planning for the future.</a:t>
            </a:r>
            <a:endParaRPr/>
          </a:p>
        </p:txBody>
      </p:sp>
      <p:sp>
        <p:nvSpPr>
          <p:cNvPr id="458" name="Google Shape;458;p27: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38: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r>
              <a:rPr lang="en-CA" sz="2100"/>
              <a:t>Well  I sure hope you have learned a bit more about Rotary.</a:t>
            </a:r>
            <a:endParaRPr/>
          </a:p>
          <a:p>
            <a:pPr marL="0" indent="0"/>
            <a:endParaRPr sz="2100"/>
          </a:p>
          <a:p>
            <a:pPr marL="0" indent="0"/>
            <a:r>
              <a:rPr lang="en-CA" sz="2100"/>
              <a:t>Do,  go on to rotary.org or the district site to learn more or to answer questions you might have in the future.</a:t>
            </a:r>
            <a:endParaRPr/>
          </a:p>
          <a:p>
            <a:pPr marL="0" indent="0"/>
            <a:endParaRPr sz="2100"/>
          </a:p>
          <a:p>
            <a:pPr marL="0" indent="0"/>
            <a:r>
              <a:rPr lang="en-CA" sz="2100"/>
              <a:t>Thank you</a:t>
            </a:r>
            <a:endParaRPr/>
          </a:p>
          <a:p>
            <a:pPr marL="0" indent="0"/>
            <a:endParaRPr sz="2100"/>
          </a:p>
          <a:p>
            <a:pPr marL="0" indent="0"/>
            <a:r>
              <a:rPr lang="en-CA" sz="2100"/>
              <a:t> </a:t>
            </a:r>
            <a:endParaRPr/>
          </a:p>
        </p:txBody>
      </p:sp>
      <p:sp>
        <p:nvSpPr>
          <p:cNvPr id="471" name="Google Shape;471;p38: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92ef5ee375_2_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92ef5ee375_2_7:notes"/>
          <p:cNvSpPr txBox="1">
            <a:spLocks noGrp="1"/>
          </p:cNvSpPr>
          <p:nvPr>
            <p:ph type="body" idx="1"/>
          </p:nvPr>
        </p:nvSpPr>
        <p:spPr>
          <a:xfrm>
            <a:off x="710248" y="4459526"/>
            <a:ext cx="5681980" cy="4224818"/>
          </a:xfrm>
          <a:prstGeom prst="rect">
            <a:avLst/>
          </a:prstGeom>
        </p:spPr>
        <p:txBody>
          <a:bodyPr spcFirstLastPara="1" wrap="square" lIns="94193" tIns="47083" rIns="94193" bIns="47083" anchor="t" anchorCtr="0">
            <a:noAutofit/>
          </a:bodyPr>
          <a:lstStyle/>
          <a:p>
            <a:pPr marL="0" indent="0"/>
            <a:endParaRPr/>
          </a:p>
        </p:txBody>
      </p:sp>
      <p:sp>
        <p:nvSpPr>
          <p:cNvPr id="117" name="Google Shape;117;g292ef5ee375_2_7:notes"/>
          <p:cNvSpPr txBox="1">
            <a:spLocks noGrp="1"/>
          </p:cNvSpPr>
          <p:nvPr>
            <p:ph type="sldNum" idx="12"/>
          </p:nvPr>
        </p:nvSpPr>
        <p:spPr>
          <a:xfrm>
            <a:off x="4023092" y="8917420"/>
            <a:ext cx="3077739" cy="469459"/>
          </a:xfrm>
          <a:prstGeom prst="rect">
            <a:avLst/>
          </a:prstGeom>
        </p:spPr>
        <p:txBody>
          <a:bodyPr spcFirstLastPara="1" wrap="square" lIns="94193" tIns="47083" rIns="94193" bIns="47083" anchor="b" anchorCtr="0">
            <a:noAutofit/>
          </a:bodyPr>
          <a:lstStyle/>
          <a:p>
            <a:pPr algn="r"/>
            <a:fld id="{00000000-1234-1234-1234-123412341234}" type="slidenum">
              <a:rPr lang="en-CA"/>
              <a:pPr algn="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is a membership organization that does service. We are a global network of business and professional leaders. We do humanitarian service projects and encourage high ethical standards. We strive for goodwill and peace in the world. There are 1.2 million of us in 35,000 clubs in over 200 countries around the world. Our motto is Service Above Self.</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C868A6-5811-4CA3-9874-25F3423E7B4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46551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92ef5ee375_2_1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92ef5ee375_2_14:notes"/>
          <p:cNvSpPr txBox="1">
            <a:spLocks noGrp="1"/>
          </p:cNvSpPr>
          <p:nvPr>
            <p:ph type="body" idx="1"/>
          </p:nvPr>
        </p:nvSpPr>
        <p:spPr>
          <a:xfrm>
            <a:off x="710248" y="4459526"/>
            <a:ext cx="5681980" cy="4224818"/>
          </a:xfrm>
          <a:prstGeom prst="rect">
            <a:avLst/>
          </a:prstGeom>
        </p:spPr>
        <p:txBody>
          <a:bodyPr spcFirstLastPara="1" wrap="square" lIns="94193" tIns="47083" rIns="94193" bIns="47083" anchor="t" anchorCtr="0">
            <a:noAutofit/>
          </a:bodyPr>
          <a:lstStyle/>
          <a:p>
            <a:pPr marL="0" indent="0"/>
            <a:endParaRPr/>
          </a:p>
        </p:txBody>
      </p:sp>
      <p:sp>
        <p:nvSpPr>
          <p:cNvPr id="154" name="Google Shape;154;g292ef5ee375_2_14:notes"/>
          <p:cNvSpPr txBox="1">
            <a:spLocks noGrp="1"/>
          </p:cNvSpPr>
          <p:nvPr>
            <p:ph type="sldNum" idx="12"/>
          </p:nvPr>
        </p:nvSpPr>
        <p:spPr>
          <a:xfrm>
            <a:off x="4023092" y="8917420"/>
            <a:ext cx="3077739" cy="469459"/>
          </a:xfrm>
          <a:prstGeom prst="rect">
            <a:avLst/>
          </a:prstGeom>
        </p:spPr>
        <p:txBody>
          <a:bodyPr spcFirstLastPara="1" wrap="square" lIns="94193" tIns="47083" rIns="94193" bIns="47083" anchor="b" anchorCtr="0">
            <a:noAutofit/>
          </a:bodyPr>
          <a:lstStyle/>
          <a:p>
            <a:pPr algn="r"/>
            <a:fld id="{00000000-1234-1234-1234-123412341234}" type="slidenum">
              <a:rPr lang="en-CA"/>
              <a:pPr algn="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Rotarians are people of action because we are guided by a strong vision. Together, we see a world where people unite and take action to create lasting change – across the globe, in our communities, and in ourselves. Each year, Rotarians invest more than $200 million and 16 million volunteer hours to promote peace, fight disease, provide clean water, save mothers and children, support education and grow local economies.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C868A6-5811-4CA3-9874-25F3423E7B4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57672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 of Rotary is four principles developed over the years to provide Rotarians with a strong, common purpose and direction. They serve as a foundation for our relationships with each other and the action we take in the world. The Object of Rotary comes to life through Five Avenues of Service which are the branches of a deeply rooted membership organization, and they are: Club Service, Vocational Service, Community Service, International Service and Youth Service. This is how we reach out and make a difference in people’s lives around the world and right here at home.</a:t>
            </a:r>
          </a:p>
        </p:txBody>
      </p:sp>
      <p:sp>
        <p:nvSpPr>
          <p:cNvPr id="4" name="Slide Number Placeholder 3"/>
          <p:cNvSpPr>
            <a:spLocks noGrp="1"/>
          </p:cNvSpPr>
          <p:nvPr>
            <p:ph type="sldNum" sz="quarter" idx="5"/>
          </p:nvPr>
        </p:nvSpPr>
        <p:spPr/>
        <p:txBody>
          <a:bodyPr/>
          <a:lstStyle/>
          <a:p>
            <a:fld id="{03C868A6-5811-4CA3-9874-25F3423E7B47}" type="slidenum">
              <a:rPr lang="en-US" smtClean="0"/>
              <a:t>7</a:t>
            </a:fld>
            <a:endParaRPr lang="en-US"/>
          </a:p>
        </p:txBody>
      </p:sp>
    </p:spTree>
    <p:extLst>
      <p:ext uri="{BB962C8B-B14F-4D97-AF65-F5344CB8AC3E}">
        <p14:creationId xmlns:p14="http://schemas.microsoft.com/office/powerpoint/2010/main" val="153661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5:notes"/>
          <p:cNvSpPr txBox="1">
            <a:spLocks noGrp="1"/>
          </p:cNvSpPr>
          <p:nvPr>
            <p:ph type="body" idx="1"/>
          </p:nvPr>
        </p:nvSpPr>
        <p:spPr>
          <a:xfrm>
            <a:off x="443883" y="4459525"/>
            <a:ext cx="6214709" cy="4520141"/>
          </a:xfrm>
          <a:prstGeom prst="rect">
            <a:avLst/>
          </a:prstGeom>
          <a:noFill/>
          <a:ln>
            <a:noFill/>
          </a:ln>
        </p:spPr>
        <p:txBody>
          <a:bodyPr spcFirstLastPara="1" wrap="square" lIns="94193" tIns="47083" rIns="94193" bIns="47083" anchor="t" anchorCtr="0">
            <a:noAutofit/>
          </a:bodyPr>
          <a:lstStyle/>
          <a:p>
            <a:pPr marL="0" indent="0"/>
            <a:r>
              <a:rPr lang="en-CA" sz="2900"/>
              <a:t>All of the work of Rotary is done by local Rotarians in Local clubs. </a:t>
            </a:r>
            <a:endParaRPr/>
          </a:p>
          <a:p>
            <a:pPr marL="0" indent="0"/>
            <a:endParaRPr sz="800"/>
          </a:p>
          <a:p>
            <a:pPr marL="0" indent="0"/>
            <a:r>
              <a:rPr lang="en-CA" sz="2900"/>
              <a:t>The District and RI are here to support your club and help you continue to do the great work you do, locally and around the world!</a:t>
            </a:r>
            <a:endParaRPr/>
          </a:p>
        </p:txBody>
      </p:sp>
      <p:sp>
        <p:nvSpPr>
          <p:cNvPr id="193" name="Google Shape;193;p5: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7:notes"/>
          <p:cNvSpPr txBox="1">
            <a:spLocks noGrp="1"/>
          </p:cNvSpPr>
          <p:nvPr>
            <p:ph type="body" idx="1"/>
          </p:nvPr>
        </p:nvSpPr>
        <p:spPr>
          <a:xfrm>
            <a:off x="710248" y="4459527"/>
            <a:ext cx="5681980" cy="4224813"/>
          </a:xfrm>
          <a:prstGeom prst="rect">
            <a:avLst/>
          </a:prstGeom>
          <a:noFill/>
          <a:ln>
            <a:noFill/>
          </a:ln>
        </p:spPr>
        <p:txBody>
          <a:bodyPr spcFirstLastPara="1" wrap="square" lIns="94193" tIns="47083" rIns="94193" bIns="47083" anchor="t" anchorCtr="0">
            <a:normAutofit/>
          </a:bodyPr>
          <a:lstStyle/>
          <a:p>
            <a:pPr marL="0" indent="0"/>
            <a:r>
              <a:rPr lang="en-CA" sz="2900"/>
              <a:t>This is our Rotary world and family.</a:t>
            </a:r>
            <a:endParaRPr/>
          </a:p>
          <a:p>
            <a:pPr marL="0" indent="0"/>
            <a:endParaRPr sz="2900"/>
          </a:p>
          <a:p>
            <a:pPr marL="0" indent="0"/>
            <a:r>
              <a:rPr lang="en-CA" sz="2900"/>
              <a:t>About 1.4 million Rotarians &amp; Rotaractors in 47,779 clubs…  We are a very large organization, but we do our work in clubs just like this one.</a:t>
            </a:r>
            <a:endParaRPr/>
          </a:p>
        </p:txBody>
      </p:sp>
      <p:sp>
        <p:nvSpPr>
          <p:cNvPr id="244" name="Google Shape;244;p17:notes"/>
          <p:cNvSpPr txBox="1">
            <a:spLocks noGrp="1"/>
          </p:cNvSpPr>
          <p:nvPr>
            <p:ph type="sldNum" idx="12"/>
          </p:nvPr>
        </p:nvSpPr>
        <p:spPr>
          <a:xfrm>
            <a:off x="4023092" y="8917421"/>
            <a:ext cx="3077739" cy="469423"/>
          </a:xfrm>
          <a:prstGeom prst="rect">
            <a:avLst/>
          </a:prstGeom>
          <a:noFill/>
          <a:ln>
            <a:noFill/>
          </a:ln>
        </p:spPr>
        <p:txBody>
          <a:bodyPr spcFirstLastPara="1" wrap="square" lIns="94193" tIns="47083" rIns="94193" bIns="47083" anchor="b" anchorCtr="0">
            <a:noAutofit/>
          </a:bodyPr>
          <a:lstStyle/>
          <a:p>
            <a:pPr algn="r"/>
            <a:fld id="{00000000-1234-1234-1234-123412341234}" type="slidenum">
              <a:rPr lang="en-CA"/>
              <a:pPr algn="r"/>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8" name="Google Shape;18;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5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2" name="Google Shape;82;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5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5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88" name="Google Shape;8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4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chemeClr val="lt1"/>
              </a:buClr>
              <a:buSzPts val="3200"/>
              <a:buNone/>
              <a:defRPr>
                <a:solidFill>
                  <a:schemeClr val="lt1"/>
                </a:solidFill>
              </a:defRPr>
            </a:lvl1pPr>
            <a:lvl2pPr lvl="1" algn="ctr">
              <a:spcBef>
                <a:spcPts val="560"/>
              </a:spcBef>
              <a:spcAft>
                <a:spcPts val="0"/>
              </a:spcAft>
              <a:buClr>
                <a:schemeClr val="lt1"/>
              </a:buClr>
              <a:buSzPts val="2800"/>
              <a:buNone/>
              <a:defRPr>
                <a:solidFill>
                  <a:schemeClr val="lt1"/>
                </a:solidFill>
              </a:defRPr>
            </a:lvl2pPr>
            <a:lvl3pPr lvl="2" algn="ctr">
              <a:spcBef>
                <a:spcPts val="480"/>
              </a:spcBef>
              <a:spcAft>
                <a:spcPts val="0"/>
              </a:spcAft>
              <a:buClr>
                <a:schemeClr val="lt1"/>
              </a:buClr>
              <a:buSzPts val="2400"/>
              <a:buNone/>
              <a:defRPr>
                <a:solidFill>
                  <a:schemeClr val="lt1"/>
                </a:solidFill>
              </a:defRPr>
            </a:lvl3pPr>
            <a:lvl4pPr lvl="3" algn="ctr">
              <a:spcBef>
                <a:spcPts val="400"/>
              </a:spcBef>
              <a:spcAft>
                <a:spcPts val="0"/>
              </a:spcAft>
              <a:buClr>
                <a:schemeClr val="lt1"/>
              </a:buClr>
              <a:buSzPts val="2000"/>
              <a:buNone/>
              <a:defRPr>
                <a:solidFill>
                  <a:schemeClr val="lt1"/>
                </a:solidFill>
              </a:defRPr>
            </a:lvl4pPr>
            <a:lvl5pPr lvl="4" algn="ctr">
              <a:spcBef>
                <a:spcPts val="400"/>
              </a:spcBef>
              <a:spcAft>
                <a:spcPts val="0"/>
              </a:spcAft>
              <a:buClr>
                <a:schemeClr val="lt1"/>
              </a:buClr>
              <a:buSzPts val="2000"/>
              <a:buNone/>
              <a:defRPr>
                <a:solidFill>
                  <a:schemeClr val="lt1"/>
                </a:solidFill>
              </a:defRPr>
            </a:lvl5pPr>
            <a:lvl6pPr lvl="5" algn="ctr">
              <a:spcBef>
                <a:spcPts val="400"/>
              </a:spcBef>
              <a:spcAft>
                <a:spcPts val="0"/>
              </a:spcAft>
              <a:buClr>
                <a:schemeClr val="lt1"/>
              </a:buClr>
              <a:buSzPts val="2000"/>
              <a:buNone/>
              <a:defRPr>
                <a:solidFill>
                  <a:schemeClr val="lt1"/>
                </a:solidFill>
              </a:defRPr>
            </a:lvl6pPr>
            <a:lvl7pPr lvl="6" algn="ctr">
              <a:spcBef>
                <a:spcPts val="400"/>
              </a:spcBef>
              <a:spcAft>
                <a:spcPts val="0"/>
              </a:spcAft>
              <a:buClr>
                <a:schemeClr val="lt1"/>
              </a:buClr>
              <a:buSzPts val="2000"/>
              <a:buNone/>
              <a:defRPr>
                <a:solidFill>
                  <a:schemeClr val="lt1"/>
                </a:solidFill>
              </a:defRPr>
            </a:lvl7pPr>
            <a:lvl8pPr lvl="7" algn="ctr">
              <a:spcBef>
                <a:spcPts val="400"/>
              </a:spcBef>
              <a:spcAft>
                <a:spcPts val="0"/>
              </a:spcAft>
              <a:buClr>
                <a:schemeClr val="lt1"/>
              </a:buClr>
              <a:buSzPts val="2000"/>
              <a:buNone/>
              <a:defRPr>
                <a:solidFill>
                  <a:schemeClr val="lt1"/>
                </a:solidFill>
              </a:defRPr>
            </a:lvl8pPr>
            <a:lvl9pPr lvl="8" algn="ctr">
              <a:spcBef>
                <a:spcPts val="400"/>
              </a:spcBef>
              <a:spcAft>
                <a:spcPts val="0"/>
              </a:spcAft>
              <a:buClr>
                <a:schemeClr val="lt1"/>
              </a:buClr>
              <a:buSzPts val="2000"/>
              <a:buNone/>
              <a:defRPr>
                <a:solidFill>
                  <a:schemeClr val="lt1"/>
                </a:solidFill>
              </a:defRPr>
            </a:lvl9pPr>
          </a:lstStyle>
          <a:p>
            <a:endParaRPr/>
          </a:p>
        </p:txBody>
      </p:sp>
      <p:sp>
        <p:nvSpPr>
          <p:cNvPr id="31" name="Google Shape;31;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4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chemeClr val="lt1"/>
              </a:buClr>
              <a:buSzPts val="2000"/>
              <a:buNone/>
              <a:defRPr sz="2000">
                <a:solidFill>
                  <a:schemeClr val="lt1"/>
                </a:solidFill>
              </a:defRPr>
            </a:lvl1pPr>
            <a:lvl2pPr marL="914400" lvl="1" indent="-228600" algn="l">
              <a:spcBef>
                <a:spcPts val="360"/>
              </a:spcBef>
              <a:spcAft>
                <a:spcPts val="0"/>
              </a:spcAft>
              <a:buClr>
                <a:schemeClr val="lt1"/>
              </a:buClr>
              <a:buSzPts val="1800"/>
              <a:buNone/>
              <a:defRPr sz="1800">
                <a:solidFill>
                  <a:schemeClr val="lt1"/>
                </a:solidFill>
              </a:defRPr>
            </a:lvl2pPr>
            <a:lvl3pPr marL="1371600" lvl="2" indent="-228600" algn="l">
              <a:spcBef>
                <a:spcPts val="32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80"/>
              </a:spcBef>
              <a:spcAft>
                <a:spcPts val="0"/>
              </a:spcAft>
              <a:buClr>
                <a:schemeClr val="lt1"/>
              </a:buClr>
              <a:buSzPts val="1400"/>
              <a:buNone/>
              <a:defRPr sz="1400">
                <a:solidFill>
                  <a:schemeClr val="lt1"/>
                </a:solidFill>
              </a:defRPr>
            </a:lvl5pPr>
            <a:lvl6pPr marL="2743200" lvl="5" indent="-228600" algn="l">
              <a:spcBef>
                <a:spcPts val="280"/>
              </a:spcBef>
              <a:spcAft>
                <a:spcPts val="0"/>
              </a:spcAft>
              <a:buClr>
                <a:schemeClr val="lt1"/>
              </a:buClr>
              <a:buSzPts val="1400"/>
              <a:buNone/>
              <a:defRPr sz="1400">
                <a:solidFill>
                  <a:schemeClr val="lt1"/>
                </a:solidFill>
              </a:defRPr>
            </a:lvl6pPr>
            <a:lvl7pPr marL="3200400" lvl="6" indent="-228600" algn="l">
              <a:spcBef>
                <a:spcPts val="280"/>
              </a:spcBef>
              <a:spcAft>
                <a:spcPts val="0"/>
              </a:spcAft>
              <a:buClr>
                <a:schemeClr val="lt1"/>
              </a:buClr>
              <a:buSzPts val="1400"/>
              <a:buNone/>
              <a:defRPr sz="1400">
                <a:solidFill>
                  <a:schemeClr val="lt1"/>
                </a:solidFill>
              </a:defRPr>
            </a:lvl7pPr>
            <a:lvl8pPr marL="3657600" lvl="7" indent="-228600" algn="l">
              <a:spcBef>
                <a:spcPts val="280"/>
              </a:spcBef>
              <a:spcAft>
                <a:spcPts val="0"/>
              </a:spcAft>
              <a:buClr>
                <a:schemeClr val="lt1"/>
              </a:buClr>
              <a:buSzPts val="1400"/>
              <a:buNone/>
              <a:defRPr sz="1400">
                <a:solidFill>
                  <a:schemeClr val="lt1"/>
                </a:solidFill>
              </a:defRPr>
            </a:lvl8pPr>
            <a:lvl9pPr marL="4114800" lvl="8" indent="-228600" algn="l">
              <a:spcBef>
                <a:spcPts val="280"/>
              </a:spcBef>
              <a:spcAft>
                <a:spcPts val="0"/>
              </a:spcAft>
              <a:buClr>
                <a:schemeClr val="lt1"/>
              </a:buClr>
              <a:buSzPts val="1400"/>
              <a:buNone/>
              <a:defRPr sz="1400">
                <a:solidFill>
                  <a:schemeClr val="lt1"/>
                </a:solidFill>
              </a:defRPr>
            </a:lvl9pPr>
          </a:lstStyle>
          <a:p>
            <a:endParaRPr/>
          </a:p>
        </p:txBody>
      </p:sp>
      <p:sp>
        <p:nvSpPr>
          <p:cNvPr id="37" name="Google Shape;37;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lt1"/>
              </a:buClr>
              <a:buSzPts val="1800"/>
              <a:buChar char="•"/>
              <a:defRPr sz="1800"/>
            </a:lvl6pPr>
            <a:lvl7pPr marL="3200400" lvl="6" indent="-342900" algn="l">
              <a:spcBef>
                <a:spcPts val="360"/>
              </a:spcBef>
              <a:spcAft>
                <a:spcPts val="0"/>
              </a:spcAft>
              <a:buClr>
                <a:schemeClr val="lt1"/>
              </a:buClr>
              <a:buSzPts val="1800"/>
              <a:buChar char="•"/>
              <a:defRPr sz="1800"/>
            </a:lvl7pPr>
            <a:lvl8pPr marL="3657600" lvl="7" indent="-342900" algn="l">
              <a:spcBef>
                <a:spcPts val="360"/>
              </a:spcBef>
              <a:spcAft>
                <a:spcPts val="0"/>
              </a:spcAft>
              <a:buClr>
                <a:schemeClr val="lt1"/>
              </a:buClr>
              <a:buSzPts val="1800"/>
              <a:buChar char="•"/>
              <a:defRPr sz="1800"/>
            </a:lvl8pPr>
            <a:lvl9pPr marL="4114800" lvl="8" indent="-342900" algn="l">
              <a:spcBef>
                <a:spcPts val="360"/>
              </a:spcBef>
              <a:spcAft>
                <a:spcPts val="0"/>
              </a:spcAft>
              <a:buClr>
                <a:schemeClr val="lt1"/>
              </a:buClr>
              <a:buSzPts val="1800"/>
              <a:buChar char="•"/>
              <a:defRPr sz="1800"/>
            </a:lvl9pPr>
          </a:lstStyle>
          <a:p>
            <a:endParaRPr/>
          </a:p>
        </p:txBody>
      </p:sp>
      <p:sp>
        <p:nvSpPr>
          <p:cNvPr id="43" name="Google Shape;43;p4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lt1"/>
              </a:buClr>
              <a:buSzPts val="1800"/>
              <a:buChar char="•"/>
              <a:defRPr sz="1800"/>
            </a:lvl6pPr>
            <a:lvl7pPr marL="3200400" lvl="6" indent="-342900" algn="l">
              <a:spcBef>
                <a:spcPts val="360"/>
              </a:spcBef>
              <a:spcAft>
                <a:spcPts val="0"/>
              </a:spcAft>
              <a:buClr>
                <a:schemeClr val="lt1"/>
              </a:buClr>
              <a:buSzPts val="1800"/>
              <a:buChar char="•"/>
              <a:defRPr sz="1800"/>
            </a:lvl7pPr>
            <a:lvl8pPr marL="3657600" lvl="7" indent="-342900" algn="l">
              <a:spcBef>
                <a:spcPts val="360"/>
              </a:spcBef>
              <a:spcAft>
                <a:spcPts val="0"/>
              </a:spcAft>
              <a:buClr>
                <a:schemeClr val="lt1"/>
              </a:buClr>
              <a:buSzPts val="1800"/>
              <a:buChar char="•"/>
              <a:defRPr sz="1800"/>
            </a:lvl8pPr>
            <a:lvl9pPr marL="4114800" lvl="8" indent="-342900" algn="l">
              <a:spcBef>
                <a:spcPts val="360"/>
              </a:spcBef>
              <a:spcAft>
                <a:spcPts val="0"/>
              </a:spcAft>
              <a:buClr>
                <a:schemeClr val="lt1"/>
              </a:buClr>
              <a:buSzPts val="1800"/>
              <a:buChar char="•"/>
              <a:defRPr sz="1800"/>
            </a:lvl9pPr>
          </a:lstStyle>
          <a:p>
            <a:endParaRPr/>
          </a:p>
        </p:txBody>
      </p:sp>
      <p:sp>
        <p:nvSpPr>
          <p:cNvPr id="44" name="Google Shape;44;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lt1"/>
              </a:buClr>
              <a:buSzPts val="1600"/>
              <a:buNone/>
              <a:defRPr sz="1600" b="1"/>
            </a:lvl6pPr>
            <a:lvl7pPr marL="3200400" lvl="6" indent="-228600" algn="l">
              <a:spcBef>
                <a:spcPts val="320"/>
              </a:spcBef>
              <a:spcAft>
                <a:spcPts val="0"/>
              </a:spcAft>
              <a:buClr>
                <a:schemeClr val="lt1"/>
              </a:buClr>
              <a:buSzPts val="1600"/>
              <a:buNone/>
              <a:defRPr sz="1600" b="1"/>
            </a:lvl7pPr>
            <a:lvl8pPr marL="3657600" lvl="7" indent="-228600" algn="l">
              <a:spcBef>
                <a:spcPts val="320"/>
              </a:spcBef>
              <a:spcAft>
                <a:spcPts val="0"/>
              </a:spcAft>
              <a:buClr>
                <a:schemeClr val="lt1"/>
              </a:buClr>
              <a:buSzPts val="1600"/>
              <a:buNone/>
              <a:defRPr sz="1600" b="1"/>
            </a:lvl8pPr>
            <a:lvl9pPr marL="4114800" lvl="8" indent="-228600" algn="l">
              <a:spcBef>
                <a:spcPts val="320"/>
              </a:spcBef>
              <a:spcAft>
                <a:spcPts val="0"/>
              </a:spcAft>
              <a:buClr>
                <a:schemeClr val="lt1"/>
              </a:buClr>
              <a:buSzPts val="1600"/>
              <a:buNone/>
              <a:defRPr sz="1600" b="1"/>
            </a:lvl9pPr>
          </a:lstStyle>
          <a:p>
            <a:endParaRPr/>
          </a:p>
        </p:txBody>
      </p:sp>
      <p:sp>
        <p:nvSpPr>
          <p:cNvPr id="50" name="Google Shape;50;p4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lt1"/>
              </a:buClr>
              <a:buSzPts val="1600"/>
              <a:buChar char="•"/>
              <a:defRPr sz="1600"/>
            </a:lvl6pPr>
            <a:lvl7pPr marL="3200400" lvl="6" indent="-330200" algn="l">
              <a:spcBef>
                <a:spcPts val="320"/>
              </a:spcBef>
              <a:spcAft>
                <a:spcPts val="0"/>
              </a:spcAft>
              <a:buClr>
                <a:schemeClr val="lt1"/>
              </a:buClr>
              <a:buSzPts val="1600"/>
              <a:buChar char="•"/>
              <a:defRPr sz="1600"/>
            </a:lvl7pPr>
            <a:lvl8pPr marL="3657600" lvl="7" indent="-330200" algn="l">
              <a:spcBef>
                <a:spcPts val="320"/>
              </a:spcBef>
              <a:spcAft>
                <a:spcPts val="0"/>
              </a:spcAft>
              <a:buClr>
                <a:schemeClr val="lt1"/>
              </a:buClr>
              <a:buSzPts val="1600"/>
              <a:buChar char="•"/>
              <a:defRPr sz="1600"/>
            </a:lvl8pPr>
            <a:lvl9pPr marL="4114800" lvl="8" indent="-330200" algn="l">
              <a:spcBef>
                <a:spcPts val="320"/>
              </a:spcBef>
              <a:spcAft>
                <a:spcPts val="0"/>
              </a:spcAft>
              <a:buClr>
                <a:schemeClr val="lt1"/>
              </a:buClr>
              <a:buSzPts val="1600"/>
              <a:buChar char="•"/>
              <a:defRPr sz="1600"/>
            </a:lvl9pPr>
          </a:lstStyle>
          <a:p>
            <a:endParaRPr/>
          </a:p>
        </p:txBody>
      </p:sp>
      <p:sp>
        <p:nvSpPr>
          <p:cNvPr id="51" name="Google Shape;51;p4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lt1"/>
              </a:buClr>
              <a:buSzPts val="1600"/>
              <a:buNone/>
              <a:defRPr sz="1600" b="1"/>
            </a:lvl6pPr>
            <a:lvl7pPr marL="3200400" lvl="6" indent="-228600" algn="l">
              <a:spcBef>
                <a:spcPts val="320"/>
              </a:spcBef>
              <a:spcAft>
                <a:spcPts val="0"/>
              </a:spcAft>
              <a:buClr>
                <a:schemeClr val="lt1"/>
              </a:buClr>
              <a:buSzPts val="1600"/>
              <a:buNone/>
              <a:defRPr sz="1600" b="1"/>
            </a:lvl7pPr>
            <a:lvl8pPr marL="3657600" lvl="7" indent="-228600" algn="l">
              <a:spcBef>
                <a:spcPts val="320"/>
              </a:spcBef>
              <a:spcAft>
                <a:spcPts val="0"/>
              </a:spcAft>
              <a:buClr>
                <a:schemeClr val="lt1"/>
              </a:buClr>
              <a:buSzPts val="1600"/>
              <a:buNone/>
              <a:defRPr sz="1600" b="1"/>
            </a:lvl8pPr>
            <a:lvl9pPr marL="4114800" lvl="8" indent="-228600" algn="l">
              <a:spcBef>
                <a:spcPts val="320"/>
              </a:spcBef>
              <a:spcAft>
                <a:spcPts val="0"/>
              </a:spcAft>
              <a:buClr>
                <a:schemeClr val="lt1"/>
              </a:buClr>
              <a:buSzPts val="1600"/>
              <a:buNone/>
              <a:defRPr sz="1600" b="1"/>
            </a:lvl9pPr>
          </a:lstStyle>
          <a:p>
            <a:endParaRPr/>
          </a:p>
        </p:txBody>
      </p:sp>
      <p:sp>
        <p:nvSpPr>
          <p:cNvPr id="52" name="Google Shape;52;p4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lt1"/>
              </a:buClr>
              <a:buSzPts val="1600"/>
              <a:buChar char="•"/>
              <a:defRPr sz="1600"/>
            </a:lvl6pPr>
            <a:lvl7pPr marL="3200400" lvl="6" indent="-330200" algn="l">
              <a:spcBef>
                <a:spcPts val="320"/>
              </a:spcBef>
              <a:spcAft>
                <a:spcPts val="0"/>
              </a:spcAft>
              <a:buClr>
                <a:schemeClr val="lt1"/>
              </a:buClr>
              <a:buSzPts val="1600"/>
              <a:buChar char="•"/>
              <a:defRPr sz="1600"/>
            </a:lvl7pPr>
            <a:lvl8pPr marL="3657600" lvl="7" indent="-330200" algn="l">
              <a:spcBef>
                <a:spcPts val="320"/>
              </a:spcBef>
              <a:spcAft>
                <a:spcPts val="0"/>
              </a:spcAft>
              <a:buClr>
                <a:schemeClr val="lt1"/>
              </a:buClr>
              <a:buSzPts val="1600"/>
              <a:buChar char="•"/>
              <a:defRPr sz="1600"/>
            </a:lvl8pPr>
            <a:lvl9pPr marL="4114800" lvl="8" indent="-330200" algn="l">
              <a:spcBef>
                <a:spcPts val="320"/>
              </a:spcBef>
              <a:spcAft>
                <a:spcPts val="0"/>
              </a:spcAft>
              <a:buClr>
                <a:schemeClr val="lt1"/>
              </a:buClr>
              <a:buSzPts val="1600"/>
              <a:buChar char="•"/>
              <a:defRPr sz="1600"/>
            </a:lvl9pPr>
          </a:lstStyle>
          <a:p>
            <a:endParaRPr/>
          </a:p>
        </p:txBody>
      </p:sp>
      <p:sp>
        <p:nvSpPr>
          <p:cNvPr id="53" name="Google Shape;53;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4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Char char="•"/>
              <a:defRPr sz="3200"/>
            </a:lvl1pPr>
            <a:lvl2pPr marL="914400" lvl="1" indent="-406400" algn="l">
              <a:spcBef>
                <a:spcPts val="560"/>
              </a:spcBef>
              <a:spcAft>
                <a:spcPts val="0"/>
              </a:spcAft>
              <a:buClr>
                <a:schemeClr val="lt1"/>
              </a:buClr>
              <a:buSzPts val="2800"/>
              <a:buChar char="–"/>
              <a:defRPr sz="2800"/>
            </a:lvl2pPr>
            <a:lvl3pPr marL="1371600" lvl="2" indent="-381000" algn="l">
              <a:spcBef>
                <a:spcPts val="480"/>
              </a:spcBef>
              <a:spcAft>
                <a:spcPts val="0"/>
              </a:spcAft>
              <a:buClr>
                <a:schemeClr val="lt1"/>
              </a:buClr>
              <a:buSzPts val="2400"/>
              <a:buChar char="•"/>
              <a:defRPr sz="2400"/>
            </a:lvl3pPr>
            <a:lvl4pPr marL="1828800" lvl="3" indent="-355600" algn="l">
              <a:spcBef>
                <a:spcPts val="400"/>
              </a:spcBef>
              <a:spcAft>
                <a:spcPts val="0"/>
              </a:spcAft>
              <a:buClr>
                <a:schemeClr val="lt1"/>
              </a:buClr>
              <a:buSzPts val="2000"/>
              <a:buChar char="–"/>
              <a:defRPr sz="2000"/>
            </a:lvl4pPr>
            <a:lvl5pPr marL="2286000" lvl="4" indent="-355600" algn="l">
              <a:spcBef>
                <a:spcPts val="400"/>
              </a:spcBef>
              <a:spcAft>
                <a:spcPts val="0"/>
              </a:spcAft>
              <a:buClr>
                <a:schemeClr val="lt1"/>
              </a:buClr>
              <a:buSzPts val="2000"/>
              <a:buChar char="»"/>
              <a:defRPr sz="2000"/>
            </a:lvl5pPr>
            <a:lvl6pPr marL="2743200" lvl="5" indent="-355600" algn="l">
              <a:spcBef>
                <a:spcPts val="400"/>
              </a:spcBef>
              <a:spcAft>
                <a:spcPts val="0"/>
              </a:spcAft>
              <a:buClr>
                <a:schemeClr val="lt1"/>
              </a:buClr>
              <a:buSzPts val="2000"/>
              <a:buChar char="•"/>
              <a:defRPr sz="2000"/>
            </a:lvl6pPr>
            <a:lvl7pPr marL="3200400" lvl="6" indent="-355600" algn="l">
              <a:spcBef>
                <a:spcPts val="400"/>
              </a:spcBef>
              <a:spcAft>
                <a:spcPts val="0"/>
              </a:spcAft>
              <a:buClr>
                <a:schemeClr val="lt1"/>
              </a:buClr>
              <a:buSzPts val="2000"/>
              <a:buChar char="•"/>
              <a:defRPr sz="2000"/>
            </a:lvl7pPr>
            <a:lvl8pPr marL="3657600" lvl="7" indent="-355600" algn="l">
              <a:spcBef>
                <a:spcPts val="400"/>
              </a:spcBef>
              <a:spcAft>
                <a:spcPts val="0"/>
              </a:spcAft>
              <a:buClr>
                <a:schemeClr val="lt1"/>
              </a:buClr>
              <a:buSzPts val="2000"/>
              <a:buChar char="•"/>
              <a:defRPr sz="2000"/>
            </a:lvl8pPr>
            <a:lvl9pPr marL="4114800" lvl="8" indent="-355600" algn="l">
              <a:spcBef>
                <a:spcPts val="400"/>
              </a:spcBef>
              <a:spcAft>
                <a:spcPts val="0"/>
              </a:spcAft>
              <a:buClr>
                <a:schemeClr val="lt1"/>
              </a:buClr>
              <a:buSzPts val="2000"/>
              <a:buChar char="•"/>
              <a:defRPr sz="2000"/>
            </a:lvl9pPr>
          </a:lstStyle>
          <a:p>
            <a:endParaRPr/>
          </a:p>
        </p:txBody>
      </p:sp>
      <p:sp>
        <p:nvSpPr>
          <p:cNvPr id="68" name="Google Shape;68;p4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69" name="Google Shape;69;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4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9"/>
          <p:cNvSpPr>
            <a:spLocks noGrp="1"/>
          </p:cNvSpPr>
          <p:nvPr>
            <p:ph type="pic" idx="2"/>
          </p:nvPr>
        </p:nvSpPr>
        <p:spPr>
          <a:xfrm>
            <a:off x="1792288" y="612775"/>
            <a:ext cx="5486400" cy="4114800"/>
          </a:xfrm>
          <a:prstGeom prst="rect">
            <a:avLst/>
          </a:prstGeom>
          <a:noFill/>
          <a:ln>
            <a:noFill/>
          </a:ln>
        </p:spPr>
      </p:sp>
      <p:sp>
        <p:nvSpPr>
          <p:cNvPr id="75" name="Google Shape;75;p4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76" name="Google Shape;76;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66092"/>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Google Shape;12;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slow">
    <p:wipe dir="d"/>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gif"/></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fif"/><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7" name="Google Shape;97;p1" descr="rotary.png"/>
          <p:cNvPicPr preferRelativeResize="0"/>
          <p:nvPr/>
        </p:nvPicPr>
        <p:blipFill rotWithShape="1">
          <a:blip r:embed="rId3">
            <a:alphaModFix/>
          </a:blip>
          <a:srcRect/>
          <a:stretch/>
        </p:blipFill>
        <p:spPr>
          <a:xfrm>
            <a:off x="2258962" y="1968579"/>
            <a:ext cx="4626074" cy="2920842"/>
          </a:xfrm>
          <a:prstGeom prst="rect">
            <a:avLst/>
          </a:prstGeom>
          <a:noFill/>
          <a:ln>
            <a:noFill/>
          </a:ln>
        </p:spPr>
      </p:pic>
      <p:sp>
        <p:nvSpPr>
          <p:cNvPr id="98" name="Google Shape;98;p1"/>
          <p:cNvSpPr txBox="1"/>
          <p:nvPr/>
        </p:nvSpPr>
        <p:spPr>
          <a:xfrm>
            <a:off x="3062900" y="692696"/>
            <a:ext cx="301819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4000" b="1" i="0" u="none" strike="noStrike" cap="none">
                <a:solidFill>
                  <a:schemeClr val="lt1"/>
                </a:solidFill>
                <a:latin typeface="Calibri"/>
                <a:ea typeface="Calibri"/>
                <a:cs typeface="Calibri"/>
                <a:sym typeface="Calibri"/>
              </a:rPr>
              <a:t>This is Rotary</a:t>
            </a:r>
            <a:endParaRPr/>
          </a:p>
        </p:txBody>
      </p:sp>
    </p:spTree>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ct val="100000"/>
              <a:buFont typeface="Calibri"/>
              <a:buNone/>
            </a:pPr>
            <a:r>
              <a:rPr lang="en-CA" b="1"/>
              <a:t>Rotary’s World and our Rotary Family</a:t>
            </a:r>
            <a:endParaRPr/>
          </a:p>
        </p:txBody>
      </p:sp>
      <p:sp>
        <p:nvSpPr>
          <p:cNvPr id="247" name="Google Shape;247;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154940" algn="ctr" rtl="0">
              <a:spcBef>
                <a:spcPts val="0"/>
              </a:spcBef>
              <a:spcAft>
                <a:spcPts val="0"/>
              </a:spcAft>
              <a:buClr>
                <a:schemeClr val="lt1"/>
              </a:buClr>
              <a:buSzPct val="100000"/>
              <a:buNone/>
            </a:pPr>
            <a:endParaRPr dirty="0"/>
          </a:p>
          <a:p>
            <a:pPr marL="342900" lvl="0" indent="-342900" algn="ctr" rtl="0">
              <a:spcBef>
                <a:spcPts val="592"/>
              </a:spcBef>
              <a:spcAft>
                <a:spcPts val="0"/>
              </a:spcAft>
              <a:buClr>
                <a:schemeClr val="lt1"/>
              </a:buClr>
              <a:buSzPct val="100000"/>
              <a:buNone/>
            </a:pPr>
            <a:r>
              <a:rPr lang="en-CA" dirty="0"/>
              <a:t>34 Zones</a:t>
            </a:r>
            <a:endParaRPr dirty="0"/>
          </a:p>
          <a:p>
            <a:pPr marL="342900" lvl="0" indent="-154940" algn="ctr" rtl="0">
              <a:spcBef>
                <a:spcPts val="592"/>
              </a:spcBef>
              <a:spcAft>
                <a:spcPts val="0"/>
              </a:spcAft>
              <a:buClr>
                <a:schemeClr val="lt1"/>
              </a:buClr>
              <a:buSzPct val="100000"/>
              <a:buNone/>
            </a:pPr>
            <a:endParaRPr dirty="0"/>
          </a:p>
          <a:p>
            <a:pPr marL="342900" lvl="0" indent="-342900" algn="ctr" rtl="0">
              <a:spcBef>
                <a:spcPts val="592"/>
              </a:spcBef>
              <a:spcAft>
                <a:spcPts val="0"/>
              </a:spcAft>
              <a:buClr>
                <a:schemeClr val="lt1"/>
              </a:buClr>
              <a:buSzPct val="100000"/>
              <a:buNone/>
            </a:pPr>
            <a:r>
              <a:rPr lang="en-CA" dirty="0"/>
              <a:t>530 Districts</a:t>
            </a:r>
            <a:endParaRPr dirty="0"/>
          </a:p>
          <a:p>
            <a:pPr marL="342900" lvl="0" indent="-342900" algn="ctr" rtl="0">
              <a:spcBef>
                <a:spcPts val="592"/>
              </a:spcBef>
              <a:spcAft>
                <a:spcPts val="0"/>
              </a:spcAft>
              <a:buClr>
                <a:schemeClr val="lt1"/>
              </a:buClr>
              <a:buSzPct val="100000"/>
              <a:buNone/>
            </a:pPr>
            <a:endParaRPr dirty="0"/>
          </a:p>
          <a:p>
            <a:pPr marL="342900" lvl="0" indent="-342900" algn="ctr" rtl="0">
              <a:spcBef>
                <a:spcPts val="592"/>
              </a:spcBef>
              <a:spcAft>
                <a:spcPts val="0"/>
              </a:spcAft>
              <a:buClr>
                <a:schemeClr val="lt1"/>
              </a:buClr>
              <a:buSzPct val="100000"/>
              <a:buNone/>
            </a:pPr>
            <a:r>
              <a:rPr lang="en-CA" dirty="0"/>
              <a:t>47,779 Clubs</a:t>
            </a:r>
            <a:endParaRPr dirty="0"/>
          </a:p>
          <a:p>
            <a:pPr marL="0" lvl="0" indent="0" algn="ctr" rtl="0">
              <a:spcBef>
                <a:spcPts val="592"/>
              </a:spcBef>
              <a:spcAft>
                <a:spcPts val="0"/>
              </a:spcAft>
              <a:buClr>
                <a:schemeClr val="lt1"/>
              </a:buClr>
              <a:buSzPct val="100000"/>
              <a:buNone/>
            </a:pPr>
            <a:endParaRPr dirty="0"/>
          </a:p>
          <a:p>
            <a:pPr marL="342900" lvl="0" indent="-342900" algn="ctr" rtl="0">
              <a:spcBef>
                <a:spcPts val="592"/>
              </a:spcBef>
              <a:spcAft>
                <a:spcPts val="0"/>
              </a:spcAft>
              <a:buClr>
                <a:schemeClr val="lt1"/>
              </a:buClr>
              <a:buSzPct val="100000"/>
              <a:buNone/>
            </a:pPr>
            <a:r>
              <a:rPr lang="en-CA" dirty="0"/>
              <a:t>1,383,187 Members</a:t>
            </a:r>
            <a:endParaRPr dirty="0"/>
          </a:p>
        </p:txBody>
      </p:sp>
    </p:spTree>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8"/>
          <p:cNvSpPr txBox="1"/>
          <p:nvPr/>
        </p:nvSpPr>
        <p:spPr>
          <a:xfrm>
            <a:off x="1134187" y="112056"/>
            <a:ext cx="687562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4400">
                <a:solidFill>
                  <a:schemeClr val="lt1"/>
                </a:solidFill>
                <a:latin typeface="Calibri"/>
                <a:ea typeface="Calibri"/>
                <a:cs typeface="Calibri"/>
                <a:sym typeface="Calibri"/>
              </a:rPr>
              <a:t>Rotary International Zone 33</a:t>
            </a:r>
            <a:endParaRPr/>
          </a:p>
        </p:txBody>
      </p:sp>
      <p:pic>
        <p:nvPicPr>
          <p:cNvPr id="254" name="Google Shape;254;p18"/>
          <p:cNvPicPr preferRelativeResize="0"/>
          <p:nvPr/>
        </p:nvPicPr>
        <p:blipFill rotWithShape="1">
          <a:blip r:embed="rId3">
            <a:alphaModFix/>
          </a:blip>
          <a:srcRect/>
          <a:stretch/>
        </p:blipFill>
        <p:spPr>
          <a:xfrm>
            <a:off x="6948264" y="4869160"/>
            <a:ext cx="1584176" cy="1584176"/>
          </a:xfrm>
          <a:prstGeom prst="rect">
            <a:avLst/>
          </a:prstGeom>
          <a:noFill/>
          <a:ln>
            <a:noFill/>
          </a:ln>
        </p:spPr>
      </p:pic>
      <p:pic>
        <p:nvPicPr>
          <p:cNvPr id="255" name="Google Shape;255;p18"/>
          <p:cNvPicPr preferRelativeResize="0"/>
          <p:nvPr/>
        </p:nvPicPr>
        <p:blipFill rotWithShape="1">
          <a:blip r:embed="rId4">
            <a:alphaModFix/>
          </a:blip>
          <a:srcRect/>
          <a:stretch/>
        </p:blipFill>
        <p:spPr>
          <a:xfrm>
            <a:off x="2123728" y="866666"/>
            <a:ext cx="4248472" cy="6446523"/>
          </a:xfrm>
          <a:prstGeom prst="rect">
            <a:avLst/>
          </a:prstGeom>
          <a:noFill/>
          <a:ln>
            <a:noFill/>
          </a:ln>
        </p:spPr>
      </p:pic>
    </p:spTree>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9"/>
          <p:cNvSpPr txBox="1">
            <a:spLocks noGrp="1"/>
          </p:cNvSpPr>
          <p:nvPr>
            <p:ph type="title"/>
          </p:nvPr>
        </p:nvSpPr>
        <p:spPr>
          <a:xfrm>
            <a:off x="457200" y="18864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dirty="0"/>
              <a:t>District 7630</a:t>
            </a:r>
            <a:endParaRPr dirty="0"/>
          </a:p>
        </p:txBody>
      </p:sp>
      <p:sp>
        <p:nvSpPr>
          <p:cNvPr id="262" name="Google Shape;262;p19"/>
          <p:cNvSpPr txBox="1"/>
          <p:nvPr/>
        </p:nvSpPr>
        <p:spPr>
          <a:xfrm>
            <a:off x="357158" y="1484784"/>
            <a:ext cx="5429288"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District Support Includes:</a:t>
            </a:r>
          </a:p>
          <a:p>
            <a:pPr marL="0" marR="0" lvl="0" indent="0" algn="l" rtl="0">
              <a:spcBef>
                <a:spcPts val="0"/>
              </a:spcBef>
              <a:spcAft>
                <a:spcPts val="0"/>
              </a:spcAft>
              <a:buNone/>
            </a:pPr>
            <a:endParaRPr lang="en-US" sz="3200" b="1"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District Governor</a:t>
            </a:r>
          </a:p>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Assistant Governors</a:t>
            </a:r>
          </a:p>
          <a:p>
            <a:pPr marL="0" marR="0" lvl="0" indent="0" algn="l" rtl="0">
              <a:spcBef>
                <a:spcPts val="0"/>
              </a:spcBef>
              <a:spcAft>
                <a:spcPts val="0"/>
              </a:spcAft>
              <a:buNone/>
            </a:pPr>
            <a:r>
              <a:rPr lang="en-US" sz="3200" b="1" dirty="0">
                <a:solidFill>
                  <a:schemeClr val="lt1"/>
                </a:solidFill>
                <a:latin typeface="Calibri"/>
                <a:ea typeface="Calibri"/>
                <a:cs typeface="Calibri"/>
                <a:sym typeface="Calibri"/>
              </a:rPr>
              <a:t>Committees</a:t>
            </a:r>
            <a:endParaRPr lang="en-US" sz="2800" b="1" dirty="0">
              <a:solidFill>
                <a:schemeClr val="lt1"/>
              </a:solidFill>
              <a:latin typeface="Calibri"/>
              <a:ea typeface="Calibri"/>
              <a:cs typeface="Calibri"/>
              <a:sym typeface="Calibri"/>
            </a:endParaRPr>
          </a:p>
        </p:txBody>
      </p:sp>
      <p:pic>
        <p:nvPicPr>
          <p:cNvPr id="263" name="Google Shape;263;p19"/>
          <p:cNvPicPr preferRelativeResize="0"/>
          <p:nvPr/>
        </p:nvPicPr>
        <p:blipFill rotWithShape="1">
          <a:blip r:embed="rId3">
            <a:alphaModFix/>
          </a:blip>
          <a:srcRect/>
          <a:stretch/>
        </p:blipFill>
        <p:spPr>
          <a:xfrm>
            <a:off x="4283968" y="2276872"/>
            <a:ext cx="4214842" cy="4214842"/>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264" name="Google Shape;264;p19"/>
          <p:cNvPicPr preferRelativeResize="0"/>
          <p:nvPr/>
        </p:nvPicPr>
        <p:blipFill rotWithShape="1">
          <a:blip r:embed="rId4">
            <a:alphaModFix/>
          </a:blip>
          <a:srcRect/>
          <a:stretch/>
        </p:blipFill>
        <p:spPr>
          <a:xfrm>
            <a:off x="763478" y="4183390"/>
            <a:ext cx="2308324" cy="2308324"/>
          </a:xfrm>
          <a:prstGeom prst="ellipse">
            <a:avLst/>
          </a:prstGeom>
          <a:noFill/>
          <a:ln>
            <a:noFill/>
          </a:ln>
        </p:spPr>
      </p:pic>
    </p:spTree>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0"/>
          <p:cNvSpPr/>
          <p:nvPr/>
        </p:nvSpPr>
        <p:spPr>
          <a:xfrm rot="10800000">
            <a:off x="934979" y="1202897"/>
            <a:ext cx="7144950" cy="4452205"/>
          </a:xfrm>
          <a:prstGeom prst="triangle">
            <a:avLst>
              <a:gd name="adj" fmla="val 50000"/>
            </a:avLst>
          </a:prstGeom>
          <a:solidFill>
            <a:schemeClr val="lt1"/>
          </a:solidFill>
          <a:ln w="25400" cap="flat" cmpd="sng">
            <a:solidFill>
              <a:srgbClr val="4F81B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271" name="Google Shape;271;p20"/>
          <p:cNvCxnSpPr/>
          <p:nvPr/>
        </p:nvCxnSpPr>
        <p:spPr>
          <a:xfrm>
            <a:off x="1814147" y="2358691"/>
            <a:ext cx="5386622"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272" name="Google Shape;272;p20"/>
          <p:cNvCxnSpPr/>
          <p:nvPr/>
        </p:nvCxnSpPr>
        <p:spPr>
          <a:xfrm rot="10800000" flipH="1">
            <a:off x="2944501" y="3712497"/>
            <a:ext cx="3139870" cy="27913"/>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273" name="Google Shape;273;p20"/>
          <p:cNvSpPr txBox="1"/>
          <p:nvPr/>
        </p:nvSpPr>
        <p:spPr>
          <a:xfrm>
            <a:off x="697746" y="479671"/>
            <a:ext cx="761941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a:solidFill>
                  <a:srgbClr val="FFFF00"/>
                </a:solidFill>
                <a:latin typeface="Calibri"/>
                <a:ea typeface="Calibri"/>
                <a:cs typeface="Calibri"/>
                <a:sym typeface="Calibri"/>
              </a:rPr>
              <a:t>ROTARY DISTRICT 7630 ORGANIZATION CHART</a:t>
            </a:r>
            <a:endParaRPr/>
          </a:p>
        </p:txBody>
      </p:sp>
      <p:sp>
        <p:nvSpPr>
          <p:cNvPr id="274" name="Google Shape;274;p20"/>
          <p:cNvSpPr txBox="1"/>
          <p:nvPr/>
        </p:nvSpPr>
        <p:spPr>
          <a:xfrm>
            <a:off x="3391059" y="1485848"/>
            <a:ext cx="237234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a:solidFill>
                  <a:srgbClr val="000090"/>
                </a:solidFill>
                <a:latin typeface="Calibri"/>
                <a:ea typeface="Calibri"/>
                <a:cs typeface="Calibri"/>
                <a:sym typeface="Calibri"/>
              </a:rPr>
              <a:t>ROTARY CLUBS</a:t>
            </a:r>
            <a:endParaRPr/>
          </a:p>
        </p:txBody>
      </p:sp>
      <p:sp>
        <p:nvSpPr>
          <p:cNvPr id="275" name="Google Shape;275;p20"/>
          <p:cNvSpPr txBox="1"/>
          <p:nvPr/>
        </p:nvSpPr>
        <p:spPr>
          <a:xfrm>
            <a:off x="2609581" y="2686129"/>
            <a:ext cx="380970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a:solidFill>
                  <a:srgbClr val="000090"/>
                </a:solidFill>
                <a:latin typeface="Calibri"/>
                <a:ea typeface="Calibri"/>
                <a:cs typeface="Calibri"/>
                <a:sym typeface="Calibri"/>
              </a:rPr>
              <a:t>ROTARY INTERNATIONAL</a:t>
            </a:r>
            <a:endParaRPr/>
          </a:p>
        </p:txBody>
      </p:sp>
      <p:sp>
        <p:nvSpPr>
          <p:cNvPr id="276" name="Google Shape;276;p20"/>
          <p:cNvSpPr txBox="1"/>
          <p:nvPr/>
        </p:nvSpPr>
        <p:spPr>
          <a:xfrm>
            <a:off x="3572475" y="4075372"/>
            <a:ext cx="188392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400" b="1">
                <a:solidFill>
                  <a:srgbClr val="000090"/>
                </a:solidFill>
                <a:latin typeface="Calibri"/>
                <a:ea typeface="Calibri"/>
                <a:cs typeface="Calibri"/>
                <a:sym typeface="Calibri"/>
              </a:rPr>
              <a:t>DISTRICT 7630</a:t>
            </a:r>
            <a:endParaRPr/>
          </a:p>
        </p:txBody>
      </p:sp>
    </p:spTree>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2"/>
          <p:cNvSpPr txBox="1">
            <a:spLocks noGrp="1"/>
          </p:cNvSpPr>
          <p:nvPr>
            <p:ph type="title"/>
          </p:nvPr>
        </p:nvSpPr>
        <p:spPr>
          <a:xfrm>
            <a:off x="457199" y="142072"/>
            <a:ext cx="8229600" cy="86273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District 7630</a:t>
            </a:r>
            <a:endParaRPr/>
          </a:p>
        </p:txBody>
      </p:sp>
      <p:sp>
        <p:nvSpPr>
          <p:cNvPr id="291" name="Google Shape;291;p22"/>
          <p:cNvSpPr/>
          <p:nvPr/>
        </p:nvSpPr>
        <p:spPr>
          <a:xfrm>
            <a:off x="6143636" y="2857496"/>
            <a:ext cx="3000364" cy="3477875"/>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None/>
            </a:pPr>
            <a:endParaRPr sz="4400" dirty="0">
              <a:solidFill>
                <a:schemeClr val="lt1"/>
              </a:solidFill>
              <a:latin typeface="Calibri"/>
              <a:ea typeface="Calibri"/>
              <a:cs typeface="Calibri"/>
              <a:sym typeface="Calibri"/>
            </a:endParaRPr>
          </a:p>
          <a:p>
            <a:pPr marL="342900" marR="0" lvl="0" indent="-342900" algn="ctr" rtl="0">
              <a:spcBef>
                <a:spcPts val="0"/>
              </a:spcBef>
              <a:spcAft>
                <a:spcPts val="0"/>
              </a:spcAft>
              <a:buNone/>
            </a:pPr>
            <a:endParaRPr sz="4400" dirty="0">
              <a:solidFill>
                <a:schemeClr val="lt1"/>
              </a:solidFill>
              <a:latin typeface="Calibri"/>
              <a:ea typeface="Calibri"/>
              <a:cs typeface="Calibri"/>
              <a:sym typeface="Calibri"/>
            </a:endParaRPr>
          </a:p>
          <a:p>
            <a:pPr marL="342900" marR="0" lvl="0" indent="-342900" algn="ctr" rtl="0">
              <a:spcBef>
                <a:spcPts val="0"/>
              </a:spcBef>
              <a:spcAft>
                <a:spcPts val="0"/>
              </a:spcAft>
              <a:buNone/>
            </a:pPr>
            <a:r>
              <a:rPr lang="en-CA" sz="4400" b="1" dirty="0">
                <a:solidFill>
                  <a:schemeClr val="lt1"/>
                </a:solidFill>
                <a:latin typeface="Calibri"/>
                <a:ea typeface="Calibri"/>
                <a:cs typeface="Calibri"/>
                <a:sym typeface="Calibri"/>
              </a:rPr>
              <a:t>1419</a:t>
            </a:r>
            <a:endParaRPr dirty="0"/>
          </a:p>
          <a:p>
            <a:pPr marL="342900" marR="0" lvl="0" indent="-342900" algn="ctr" rtl="0">
              <a:spcBef>
                <a:spcPts val="0"/>
              </a:spcBef>
              <a:spcAft>
                <a:spcPts val="0"/>
              </a:spcAft>
              <a:buNone/>
            </a:pPr>
            <a:r>
              <a:rPr lang="en-CA" sz="4400" b="1" dirty="0">
                <a:solidFill>
                  <a:schemeClr val="lt1"/>
                </a:solidFill>
                <a:latin typeface="Calibri"/>
                <a:ea typeface="Calibri"/>
                <a:cs typeface="Calibri"/>
                <a:sym typeface="Calibri"/>
              </a:rPr>
              <a:t>Active</a:t>
            </a:r>
            <a:endParaRPr dirty="0"/>
          </a:p>
          <a:p>
            <a:pPr marL="342900" marR="0" lvl="0" indent="-342900" algn="ctr" rtl="0">
              <a:spcBef>
                <a:spcPts val="0"/>
              </a:spcBef>
              <a:spcAft>
                <a:spcPts val="0"/>
              </a:spcAft>
              <a:buNone/>
            </a:pPr>
            <a:r>
              <a:rPr lang="en-CA" sz="4400" b="1" dirty="0">
                <a:solidFill>
                  <a:schemeClr val="lt1"/>
                </a:solidFill>
                <a:latin typeface="Calibri"/>
                <a:ea typeface="Calibri"/>
                <a:cs typeface="Calibri"/>
                <a:sym typeface="Calibri"/>
              </a:rPr>
              <a:t>Rotarians </a:t>
            </a:r>
            <a:endParaRPr dirty="0"/>
          </a:p>
        </p:txBody>
      </p:sp>
      <p:sp>
        <p:nvSpPr>
          <p:cNvPr id="292" name="Google Shape;292;p22"/>
          <p:cNvSpPr txBox="1"/>
          <p:nvPr/>
        </p:nvSpPr>
        <p:spPr>
          <a:xfrm>
            <a:off x="611560" y="1391538"/>
            <a:ext cx="2000400"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4400" b="1" dirty="0">
                <a:solidFill>
                  <a:schemeClr val="lt1"/>
                </a:solidFill>
                <a:latin typeface="Calibri"/>
                <a:ea typeface="Calibri"/>
                <a:cs typeface="Calibri"/>
                <a:sym typeface="Calibri"/>
              </a:rPr>
              <a:t>37 Clubs</a:t>
            </a:r>
            <a:endParaRPr dirty="0"/>
          </a:p>
        </p:txBody>
      </p:sp>
      <p:pic>
        <p:nvPicPr>
          <p:cNvPr id="293" name="Google Shape;293;p22"/>
          <p:cNvPicPr preferRelativeResize="0"/>
          <p:nvPr/>
        </p:nvPicPr>
        <p:blipFill rotWithShape="1">
          <a:blip r:embed="rId3">
            <a:alphaModFix/>
          </a:blip>
          <a:srcRect/>
          <a:stretch/>
        </p:blipFill>
        <p:spPr>
          <a:xfrm>
            <a:off x="2837276" y="1129483"/>
            <a:ext cx="3469447" cy="561176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latin typeface="Calibri"/>
                <a:ea typeface="Calibri"/>
                <a:cs typeface="Calibri"/>
                <a:sym typeface="Calibri"/>
              </a:rPr>
              <a:t>Clubs</a:t>
            </a:r>
            <a:endParaRPr/>
          </a:p>
        </p:txBody>
      </p:sp>
      <p:sp>
        <p:nvSpPr>
          <p:cNvPr id="300" name="Google Shape;300;p23"/>
          <p:cNvSpPr txBox="1">
            <a:spLocks noGrp="1"/>
          </p:cNvSpPr>
          <p:nvPr>
            <p:ph type="body" idx="1"/>
          </p:nvPr>
        </p:nvSpPr>
        <p:spPr>
          <a:xfrm>
            <a:off x="285720" y="1500174"/>
            <a:ext cx="8429684" cy="4625989"/>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Char char="•"/>
            </a:pPr>
            <a:r>
              <a:rPr lang="en-CA" b="1"/>
              <a:t>We are members of a Rotary Club </a:t>
            </a:r>
            <a:endParaRPr/>
          </a:p>
          <a:p>
            <a:pPr marL="342900" lvl="0" indent="-342900" algn="l" rtl="0">
              <a:spcBef>
                <a:spcPts val="640"/>
              </a:spcBef>
              <a:spcAft>
                <a:spcPts val="0"/>
              </a:spcAft>
              <a:buClr>
                <a:schemeClr val="lt1"/>
              </a:buClr>
              <a:buSzPts val="3200"/>
              <a:buNone/>
            </a:pPr>
            <a:endParaRPr b="1"/>
          </a:p>
          <a:p>
            <a:pPr marL="342900" lvl="0" indent="-342900" algn="l" rtl="0">
              <a:spcBef>
                <a:spcPts val="640"/>
              </a:spcBef>
              <a:spcAft>
                <a:spcPts val="0"/>
              </a:spcAft>
              <a:buClr>
                <a:schemeClr val="lt1"/>
              </a:buClr>
              <a:buSzPts val="3200"/>
              <a:buChar char="•"/>
            </a:pPr>
            <a:r>
              <a:rPr lang="en-CA" b="1"/>
              <a:t>Belong to Rotary International</a:t>
            </a:r>
            <a:endParaRPr/>
          </a:p>
          <a:p>
            <a:pPr marL="342900" lvl="0" indent="-342900" algn="l" rtl="0">
              <a:spcBef>
                <a:spcPts val="640"/>
              </a:spcBef>
              <a:spcAft>
                <a:spcPts val="0"/>
              </a:spcAft>
              <a:buClr>
                <a:schemeClr val="lt1"/>
              </a:buClr>
              <a:buSzPts val="3200"/>
              <a:buNone/>
            </a:pPr>
            <a:r>
              <a:rPr lang="en-CA" b="1"/>
              <a:t> </a:t>
            </a:r>
            <a:endParaRPr/>
          </a:p>
          <a:p>
            <a:pPr marL="342900" lvl="0" indent="-342900" algn="l" rtl="0">
              <a:spcBef>
                <a:spcPts val="640"/>
              </a:spcBef>
              <a:spcAft>
                <a:spcPts val="0"/>
              </a:spcAft>
              <a:buClr>
                <a:schemeClr val="lt1"/>
              </a:buClr>
              <a:buSzPts val="3200"/>
              <a:buChar char="•"/>
            </a:pPr>
            <a:r>
              <a:rPr lang="en-CA" b="1"/>
              <a:t>RI constitution and bylaws</a:t>
            </a:r>
            <a:endParaRPr/>
          </a:p>
          <a:p>
            <a:pPr marL="342900" lvl="0" indent="-139700" algn="l" rtl="0">
              <a:spcBef>
                <a:spcPts val="640"/>
              </a:spcBef>
              <a:spcAft>
                <a:spcPts val="0"/>
              </a:spcAft>
              <a:buClr>
                <a:schemeClr val="lt1"/>
              </a:buClr>
              <a:buSzPts val="3200"/>
              <a:buNone/>
            </a:pPr>
            <a:endParaRPr/>
          </a:p>
          <a:p>
            <a:pPr marL="342900" lvl="0" indent="-342900" algn="l" rtl="0">
              <a:spcBef>
                <a:spcPts val="640"/>
              </a:spcBef>
              <a:spcAft>
                <a:spcPts val="0"/>
              </a:spcAft>
              <a:buClr>
                <a:schemeClr val="lt1"/>
              </a:buClr>
              <a:buSzPts val="3200"/>
              <a:buNone/>
            </a:pPr>
            <a:endParaRPr/>
          </a:p>
          <a:p>
            <a:pPr marL="342900" lvl="0" indent="-139700" algn="l" rtl="0">
              <a:spcBef>
                <a:spcPts val="640"/>
              </a:spcBef>
              <a:spcAft>
                <a:spcPts val="0"/>
              </a:spcAft>
              <a:buClr>
                <a:schemeClr val="lt1"/>
              </a:buClr>
              <a:buSzPts val="3200"/>
              <a:buNone/>
            </a:pPr>
            <a:endParaRPr/>
          </a:p>
        </p:txBody>
      </p:sp>
      <p:pic>
        <p:nvPicPr>
          <p:cNvPr id="301" name="Google Shape;301;p23"/>
          <p:cNvPicPr preferRelativeResize="0"/>
          <p:nvPr/>
        </p:nvPicPr>
        <p:blipFill rotWithShape="1">
          <a:blip r:embed="rId3">
            <a:alphaModFix/>
          </a:blip>
          <a:srcRect/>
          <a:stretch/>
        </p:blipFill>
        <p:spPr>
          <a:xfrm>
            <a:off x="5603952" y="3429000"/>
            <a:ext cx="3058808" cy="3058808"/>
          </a:xfrm>
          <a:prstGeom prst="rect">
            <a:avLst/>
          </a:prstGeom>
          <a:noFill/>
          <a:ln>
            <a:noFill/>
          </a:ln>
        </p:spPr>
      </p:pic>
    </p:spTree>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Attendance</a:t>
            </a:r>
            <a:endParaRPr/>
          </a:p>
        </p:txBody>
      </p:sp>
      <p:sp>
        <p:nvSpPr>
          <p:cNvPr id="321" name="Google Shape;321;p26"/>
          <p:cNvSpPr txBox="1">
            <a:spLocks noGrp="1"/>
          </p:cNvSpPr>
          <p:nvPr>
            <p:ph type="body" idx="1"/>
          </p:nvPr>
        </p:nvSpPr>
        <p:spPr>
          <a:xfrm>
            <a:off x="0" y="1600200"/>
            <a:ext cx="9144000" cy="4525963"/>
          </a:xfrm>
          <a:prstGeom prst="rect">
            <a:avLst/>
          </a:prstGeom>
          <a:noFill/>
          <a:ln>
            <a:noFill/>
          </a:ln>
        </p:spPr>
        <p:txBody>
          <a:bodyPr spcFirstLastPara="1" wrap="square" lIns="91425" tIns="45700" rIns="91425" bIns="45700" anchor="t" anchorCtr="0">
            <a:normAutofit/>
          </a:bodyPr>
          <a:lstStyle/>
          <a:p>
            <a:pPr marL="342900" lvl="0" indent="-342900" algn="ctr" rtl="0">
              <a:spcBef>
                <a:spcPts val="0"/>
              </a:spcBef>
              <a:spcAft>
                <a:spcPts val="0"/>
              </a:spcAft>
              <a:buClr>
                <a:schemeClr val="lt1"/>
              </a:buClr>
              <a:buSzPts val="4000"/>
              <a:buNone/>
            </a:pPr>
            <a:r>
              <a:rPr lang="en-CA" sz="4000" dirty="0"/>
              <a:t>No Specific Attendance Requirements</a:t>
            </a:r>
          </a:p>
          <a:p>
            <a:pPr marL="342900" lvl="0" indent="-342900" algn="ctr" rtl="0">
              <a:spcBef>
                <a:spcPts val="0"/>
              </a:spcBef>
              <a:spcAft>
                <a:spcPts val="0"/>
              </a:spcAft>
              <a:buClr>
                <a:schemeClr val="lt1"/>
              </a:buClr>
              <a:buSzPts val="4000"/>
              <a:buNone/>
            </a:pPr>
            <a:endParaRPr lang="en-CA" sz="4000" dirty="0"/>
          </a:p>
          <a:p>
            <a:pPr marL="342900" lvl="0" indent="-342900" algn="ctr" rtl="0">
              <a:spcBef>
                <a:spcPts val="0"/>
              </a:spcBef>
              <a:spcAft>
                <a:spcPts val="0"/>
              </a:spcAft>
              <a:buClr>
                <a:schemeClr val="lt1"/>
              </a:buClr>
              <a:buSzPts val="4000"/>
              <a:buNone/>
            </a:pPr>
            <a:r>
              <a:rPr lang="en-CA" sz="4000" dirty="0"/>
              <a:t>Welcome to Attend Any Rotary Club In</a:t>
            </a:r>
          </a:p>
          <a:p>
            <a:pPr marL="342900" lvl="0" indent="-342900" algn="ctr" rtl="0">
              <a:spcBef>
                <a:spcPts val="0"/>
              </a:spcBef>
              <a:spcAft>
                <a:spcPts val="0"/>
              </a:spcAft>
              <a:buClr>
                <a:schemeClr val="lt1"/>
              </a:buClr>
              <a:buSzPts val="4000"/>
              <a:buNone/>
            </a:pPr>
            <a:r>
              <a:rPr lang="en-CA" sz="4000" dirty="0"/>
              <a:t> The World</a:t>
            </a:r>
            <a:endParaRPr dirty="0"/>
          </a:p>
        </p:txBody>
      </p:sp>
    </p:spTree>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8"/>
          <p:cNvSpPr txBox="1">
            <a:spLocks noGrp="1"/>
          </p:cNvSpPr>
          <p:nvPr>
            <p:ph type="title"/>
          </p:nvPr>
        </p:nvSpPr>
        <p:spPr>
          <a:xfrm>
            <a:off x="457200" y="269289"/>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Calibri"/>
              <a:buNone/>
            </a:pPr>
            <a:r>
              <a:rPr lang="en-CA" b="1"/>
              <a:t>Rotary International Programs</a:t>
            </a:r>
            <a:endParaRPr/>
          </a:p>
        </p:txBody>
      </p:sp>
      <p:sp>
        <p:nvSpPr>
          <p:cNvPr id="328" name="Google Shape;328;p28"/>
          <p:cNvSpPr txBox="1"/>
          <p:nvPr/>
        </p:nvSpPr>
        <p:spPr>
          <a:xfrm>
            <a:off x="0" y="1665497"/>
            <a:ext cx="91440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alibri"/>
              <a:buNone/>
            </a:pPr>
            <a:r>
              <a:rPr lang="en-CA" sz="3200">
                <a:solidFill>
                  <a:schemeClr val="lt1"/>
                </a:solidFill>
                <a:latin typeface="Calibri"/>
                <a:ea typeface="Calibri"/>
                <a:cs typeface="Calibri"/>
                <a:sym typeface="Calibri"/>
              </a:rPr>
              <a:t>Interact - 12 – 18 years</a:t>
            </a:r>
            <a:endParaRPr/>
          </a:p>
        </p:txBody>
      </p:sp>
      <p:sp>
        <p:nvSpPr>
          <p:cNvPr id="329" name="Google Shape;329;p28"/>
          <p:cNvSpPr txBox="1"/>
          <p:nvPr/>
        </p:nvSpPr>
        <p:spPr>
          <a:xfrm>
            <a:off x="4109" y="2944747"/>
            <a:ext cx="91440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alibri"/>
              <a:buNone/>
            </a:pPr>
            <a:r>
              <a:rPr lang="en-CA" sz="3200" dirty="0">
                <a:solidFill>
                  <a:schemeClr val="lt1"/>
                </a:solidFill>
                <a:latin typeface="Calibri"/>
                <a:ea typeface="Calibri"/>
                <a:cs typeface="Calibri"/>
                <a:sym typeface="Calibri"/>
              </a:rPr>
              <a:t>Rotaract – Age 18 &amp; Over </a:t>
            </a:r>
            <a:endParaRPr dirty="0"/>
          </a:p>
        </p:txBody>
      </p:sp>
      <p:pic>
        <p:nvPicPr>
          <p:cNvPr id="330" name="Google Shape;330;p28" descr="Interact.gif"/>
          <p:cNvPicPr preferRelativeResize="0"/>
          <p:nvPr/>
        </p:nvPicPr>
        <p:blipFill rotWithShape="1">
          <a:blip r:embed="rId3">
            <a:alphaModFix/>
          </a:blip>
          <a:srcRect/>
          <a:stretch/>
        </p:blipFill>
        <p:spPr>
          <a:xfrm>
            <a:off x="1785918" y="1570188"/>
            <a:ext cx="680084" cy="680084"/>
          </a:xfrm>
          <a:prstGeom prst="rect">
            <a:avLst/>
          </a:prstGeom>
          <a:noFill/>
          <a:ln>
            <a:noFill/>
          </a:ln>
        </p:spPr>
      </p:pic>
      <p:pic>
        <p:nvPicPr>
          <p:cNvPr id="331" name="Google Shape;331;p28" descr="rotaract.gif"/>
          <p:cNvPicPr preferRelativeResize="0"/>
          <p:nvPr/>
        </p:nvPicPr>
        <p:blipFill rotWithShape="1">
          <a:blip r:embed="rId4">
            <a:alphaModFix/>
          </a:blip>
          <a:srcRect/>
          <a:stretch/>
        </p:blipFill>
        <p:spPr>
          <a:xfrm>
            <a:off x="1823060" y="2915664"/>
            <a:ext cx="642942" cy="642942"/>
          </a:xfrm>
          <a:prstGeom prst="rect">
            <a:avLst/>
          </a:prstGeom>
          <a:noFill/>
          <a:ln>
            <a:noFill/>
          </a:ln>
        </p:spPr>
      </p:pic>
      <p:pic>
        <p:nvPicPr>
          <p:cNvPr id="332" name="Google Shape;332;p28"/>
          <p:cNvPicPr preferRelativeResize="0"/>
          <p:nvPr/>
        </p:nvPicPr>
        <p:blipFill rotWithShape="1">
          <a:blip r:embed="rId5">
            <a:alphaModFix/>
          </a:blip>
          <a:srcRect/>
          <a:stretch/>
        </p:blipFill>
        <p:spPr>
          <a:xfrm>
            <a:off x="2336514" y="4035939"/>
            <a:ext cx="4470972" cy="2503745"/>
          </a:xfrm>
          <a:prstGeom prst="rect">
            <a:avLst/>
          </a:prstGeom>
          <a:noFill/>
          <a:ln w="88900" cap="sq" cmpd="thickThin">
            <a:solidFill>
              <a:srgbClr val="000000"/>
            </a:solidFill>
            <a:prstDash val="solid"/>
            <a:miter lim="800000"/>
            <a:headEnd type="none" w="sm" len="sm"/>
            <a:tailEnd type="none" w="sm" len="sm"/>
          </a:ln>
        </p:spPr>
      </p:pic>
    </p:spTree>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Rotary International Programs</a:t>
            </a:r>
            <a:endParaRPr/>
          </a:p>
        </p:txBody>
      </p:sp>
      <p:sp>
        <p:nvSpPr>
          <p:cNvPr id="339" name="Google Shape;339;p29"/>
          <p:cNvSpPr txBox="1">
            <a:spLocks noGrp="1"/>
          </p:cNvSpPr>
          <p:nvPr>
            <p:ph type="body" idx="1"/>
          </p:nvPr>
        </p:nvSpPr>
        <p:spPr>
          <a:xfrm>
            <a:off x="0" y="2285992"/>
            <a:ext cx="9144000" cy="1185858"/>
          </a:xfrm>
          <a:prstGeom prst="rect">
            <a:avLst/>
          </a:prstGeom>
          <a:noFill/>
          <a:ln>
            <a:noFill/>
          </a:ln>
        </p:spPr>
        <p:txBody>
          <a:bodyPr spcFirstLastPara="1" wrap="square" lIns="91425" tIns="45700" rIns="91425" bIns="45700" anchor="t" anchorCtr="0">
            <a:normAutofit/>
          </a:bodyPr>
          <a:lstStyle/>
          <a:p>
            <a:pPr marL="342900" lvl="0" indent="-342900" algn="ctr" rtl="0">
              <a:spcBef>
                <a:spcPts val="0"/>
              </a:spcBef>
              <a:spcAft>
                <a:spcPts val="0"/>
              </a:spcAft>
              <a:buClr>
                <a:schemeClr val="lt1"/>
              </a:buClr>
              <a:buSzPts val="3200"/>
              <a:buNone/>
            </a:pPr>
            <a:r>
              <a:rPr lang="en-CA"/>
              <a:t>  Rotary Youth Leadership Awards (RYLA)</a:t>
            </a:r>
            <a:endParaRPr/>
          </a:p>
          <a:p>
            <a:pPr marL="342900" lvl="0" indent="-139700" algn="l" rtl="0">
              <a:spcBef>
                <a:spcPts val="640"/>
              </a:spcBef>
              <a:spcAft>
                <a:spcPts val="0"/>
              </a:spcAft>
              <a:buClr>
                <a:schemeClr val="lt1"/>
              </a:buClr>
              <a:buSzPts val="3200"/>
              <a:buNone/>
            </a:pPr>
            <a:endParaRPr/>
          </a:p>
        </p:txBody>
      </p:sp>
      <p:sp>
        <p:nvSpPr>
          <p:cNvPr id="340" name="Google Shape;340;p29"/>
          <p:cNvSpPr/>
          <p:nvPr/>
        </p:nvSpPr>
        <p:spPr>
          <a:xfrm>
            <a:off x="0" y="3571876"/>
            <a:ext cx="91440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Calibri"/>
              <a:buNone/>
            </a:pPr>
            <a:r>
              <a:rPr lang="en-CA" sz="3200">
                <a:solidFill>
                  <a:schemeClr val="lt1"/>
                </a:solidFill>
                <a:latin typeface="Calibri"/>
                <a:ea typeface="Calibri"/>
                <a:cs typeface="Calibri"/>
                <a:sym typeface="Calibri"/>
              </a:rPr>
              <a:t>Rotary Youth Exchange – Long &amp; Short</a:t>
            </a:r>
            <a:endParaRPr/>
          </a:p>
        </p:txBody>
      </p:sp>
      <p:pic>
        <p:nvPicPr>
          <p:cNvPr id="341" name="Google Shape;341;p29" descr="ryla.gif"/>
          <p:cNvPicPr preferRelativeResize="0"/>
          <p:nvPr/>
        </p:nvPicPr>
        <p:blipFill rotWithShape="1">
          <a:blip r:embed="rId3">
            <a:alphaModFix/>
          </a:blip>
          <a:srcRect/>
          <a:stretch/>
        </p:blipFill>
        <p:spPr>
          <a:xfrm>
            <a:off x="357158" y="2160558"/>
            <a:ext cx="822960" cy="822960"/>
          </a:xfrm>
          <a:prstGeom prst="rect">
            <a:avLst/>
          </a:prstGeom>
          <a:noFill/>
          <a:ln>
            <a:noFill/>
          </a:ln>
        </p:spPr>
      </p:pic>
      <p:pic>
        <p:nvPicPr>
          <p:cNvPr id="342" name="Google Shape;342;p29" descr="youth_exchange.gif"/>
          <p:cNvPicPr preferRelativeResize="0"/>
          <p:nvPr/>
        </p:nvPicPr>
        <p:blipFill rotWithShape="1">
          <a:blip r:embed="rId4">
            <a:alphaModFix/>
          </a:blip>
          <a:srcRect/>
          <a:stretch/>
        </p:blipFill>
        <p:spPr>
          <a:xfrm>
            <a:off x="357158" y="3440392"/>
            <a:ext cx="822960" cy="822960"/>
          </a:xfrm>
          <a:prstGeom prst="rect">
            <a:avLst/>
          </a:prstGeom>
          <a:noFill/>
          <a:ln>
            <a:noFill/>
          </a:ln>
        </p:spPr>
      </p:pic>
    </p:spTree>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Rotary International Programs</a:t>
            </a:r>
            <a:endParaRPr/>
          </a:p>
        </p:txBody>
      </p:sp>
      <p:sp>
        <p:nvSpPr>
          <p:cNvPr id="352" name="Google Shape;352;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None/>
            </a:pPr>
            <a:endParaRPr dirty="0"/>
          </a:p>
          <a:p>
            <a:pPr marL="342900" lvl="0" indent="-342900" algn="ctr" rtl="0">
              <a:spcBef>
                <a:spcPts val="640"/>
              </a:spcBef>
              <a:spcAft>
                <a:spcPts val="0"/>
              </a:spcAft>
              <a:buClr>
                <a:schemeClr val="lt1"/>
              </a:buClr>
              <a:buSzPts val="3200"/>
              <a:buNone/>
            </a:pPr>
            <a:r>
              <a:rPr lang="en-CA" dirty="0"/>
              <a:t>Rotary Fellowships</a:t>
            </a:r>
            <a:endParaRPr dirty="0"/>
          </a:p>
          <a:p>
            <a:pPr marL="342900" lvl="0" indent="-139700" algn="l" rtl="0">
              <a:spcBef>
                <a:spcPts val="640"/>
              </a:spcBef>
              <a:spcAft>
                <a:spcPts val="0"/>
              </a:spcAft>
              <a:buClr>
                <a:schemeClr val="lt1"/>
              </a:buClr>
              <a:buSzPts val="3200"/>
              <a:buNone/>
            </a:pPr>
            <a:endParaRPr dirty="0"/>
          </a:p>
          <a:p>
            <a:pPr marL="342900" lvl="0" indent="-273050" algn="l" rtl="0">
              <a:spcBef>
                <a:spcPts val="220"/>
              </a:spcBef>
              <a:spcAft>
                <a:spcPts val="0"/>
              </a:spcAft>
              <a:buClr>
                <a:schemeClr val="lt1"/>
              </a:buClr>
              <a:buSzPts val="1100"/>
              <a:buNone/>
            </a:pPr>
            <a:endParaRPr sz="1100" dirty="0"/>
          </a:p>
          <a:p>
            <a:pPr marL="342900" lvl="0" indent="-342900" algn="ctr" rtl="0">
              <a:spcBef>
                <a:spcPts val="640"/>
              </a:spcBef>
              <a:spcAft>
                <a:spcPts val="0"/>
              </a:spcAft>
              <a:buClr>
                <a:schemeClr val="lt1"/>
              </a:buClr>
              <a:buSzPts val="3200"/>
              <a:buNone/>
            </a:pPr>
            <a:r>
              <a:rPr lang="en-CA" dirty="0"/>
              <a:t>      Rotarian Action Groups (RAG’s)</a:t>
            </a:r>
            <a:endParaRPr dirty="0"/>
          </a:p>
          <a:p>
            <a:pPr marL="342900" lvl="0" indent="-139700" algn="l" rtl="0">
              <a:spcBef>
                <a:spcPts val="640"/>
              </a:spcBef>
              <a:spcAft>
                <a:spcPts val="0"/>
              </a:spcAft>
              <a:buClr>
                <a:schemeClr val="lt1"/>
              </a:buClr>
              <a:buSzPts val="3200"/>
              <a:buNone/>
            </a:pPr>
            <a:endParaRPr dirty="0"/>
          </a:p>
          <a:p>
            <a:pPr marL="0" lvl="0" indent="0" algn="l" rtl="0">
              <a:spcBef>
                <a:spcPts val="640"/>
              </a:spcBef>
              <a:spcAft>
                <a:spcPts val="0"/>
              </a:spcAft>
              <a:buClr>
                <a:schemeClr val="lt1"/>
              </a:buClr>
              <a:buSzPts val="3200"/>
              <a:buNone/>
            </a:pPr>
            <a:endParaRPr dirty="0"/>
          </a:p>
          <a:p>
            <a:pPr marL="0" lvl="0" indent="0" algn="l" rtl="0">
              <a:spcBef>
                <a:spcPts val="640"/>
              </a:spcBef>
              <a:spcAft>
                <a:spcPts val="0"/>
              </a:spcAft>
              <a:buClr>
                <a:schemeClr val="lt1"/>
              </a:buClr>
              <a:buSzPts val="3200"/>
              <a:buNone/>
            </a:pPr>
            <a:endParaRPr dirty="0"/>
          </a:p>
        </p:txBody>
      </p:sp>
    </p:spTree>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0B7E6F-EFB5-4024-8D45-C5816FC0055C}"/>
              </a:ext>
            </a:extLst>
          </p:cNvPr>
          <p:cNvSpPr txBox="1"/>
          <p:nvPr/>
        </p:nvSpPr>
        <p:spPr>
          <a:xfrm>
            <a:off x="628658" y="1274996"/>
            <a:ext cx="3601680" cy="2507498"/>
          </a:xfrm>
          <a:prstGeom prst="rect">
            <a:avLst/>
          </a:prstGeom>
        </p:spPr>
        <p:txBody>
          <a:bodyPr vert="horz" lIns="68580" tIns="34290" rIns="68580" bIns="34290" rtlCol="0" anchor="b">
            <a:normAutofit/>
          </a:bodyPr>
          <a:lstStyle/>
          <a:p>
            <a:pPr defTabSz="685800" fontAlgn="base">
              <a:lnSpc>
                <a:spcPct val="90000"/>
              </a:lnSpc>
              <a:spcBef>
                <a:spcPct val="0"/>
              </a:spcBef>
              <a:spcAft>
                <a:spcPts val="450"/>
              </a:spcAft>
            </a:pPr>
            <a:r>
              <a:rPr lang="en-US" sz="3600" kern="1200" dirty="0">
                <a:solidFill>
                  <a:srgbClr val="FFFF00"/>
                </a:solidFill>
                <a:latin typeface="+mj-lt"/>
                <a:ea typeface="+mj-ea"/>
                <a:cs typeface="+mj-cs"/>
              </a:rPr>
              <a:t>What Is Rotary? </a:t>
            </a:r>
            <a:r>
              <a:rPr lang="en-US" sz="3600" b="1" kern="1200" dirty="0">
                <a:solidFill>
                  <a:srgbClr val="FFFF00"/>
                </a:solidFill>
                <a:latin typeface="+mj-lt"/>
                <a:ea typeface="+mj-ea"/>
                <a:cs typeface="+mj-cs"/>
              </a:rPr>
              <a:t>People Of Action</a:t>
            </a:r>
          </a:p>
        </p:txBody>
      </p:sp>
      <p:pic>
        <p:nvPicPr>
          <p:cNvPr id="10" name="Picture 9">
            <a:extLst>
              <a:ext uri="{FF2B5EF4-FFF2-40B4-BE49-F238E27FC236}">
                <a16:creationId xmlns:a16="http://schemas.microsoft.com/office/drawing/2014/main" id="{0B62721F-1F89-4A14-ACD1-8903FF9F4ADC}"/>
              </a:ext>
            </a:extLst>
          </p:cNvPr>
          <p:cNvPicPr>
            <a:picLocks noChangeAspect="1"/>
          </p:cNvPicPr>
          <p:nvPr/>
        </p:nvPicPr>
        <p:blipFill rotWithShape="1">
          <a:blip r:embed="rId3">
            <a:extLst>
              <a:ext uri="{28A0092B-C50C-407E-A947-70E740481C1C}">
                <a14:useLocalDpi xmlns:a14="http://schemas.microsoft.com/office/drawing/2010/main" val="0"/>
              </a:ext>
            </a:extLst>
          </a:blip>
          <a:srcRect l="4482" r="1235" b="5"/>
          <a:stretch/>
        </p:blipFill>
        <p:spPr>
          <a:xfrm>
            <a:off x="4496578" y="857249"/>
            <a:ext cx="2262230" cy="1667504"/>
          </a:xfrm>
          <a:prstGeom prst="rect">
            <a:avLst/>
          </a:prstGeom>
        </p:spPr>
      </p:pic>
      <p:pic>
        <p:nvPicPr>
          <p:cNvPr id="6" name="Picture 5">
            <a:extLst>
              <a:ext uri="{FF2B5EF4-FFF2-40B4-BE49-F238E27FC236}">
                <a16:creationId xmlns:a16="http://schemas.microsoft.com/office/drawing/2014/main" id="{34DEDB76-44E2-44FE-89E3-8ACF9B3D483C}"/>
              </a:ext>
            </a:extLst>
          </p:cNvPr>
          <p:cNvPicPr>
            <a:picLocks noChangeAspect="1"/>
          </p:cNvPicPr>
          <p:nvPr/>
        </p:nvPicPr>
        <p:blipFill rotWithShape="1">
          <a:blip r:embed="rId4">
            <a:extLst>
              <a:ext uri="{28A0092B-C50C-407E-A947-70E740481C1C}">
                <a14:useLocalDpi xmlns:a14="http://schemas.microsoft.com/office/drawing/2010/main" val="0"/>
              </a:ext>
            </a:extLst>
          </a:blip>
          <a:srcRect t="6465" r="3" b="4122"/>
          <a:stretch/>
        </p:blipFill>
        <p:spPr>
          <a:xfrm>
            <a:off x="6891659" y="857252"/>
            <a:ext cx="2252342" cy="1253675"/>
          </a:xfrm>
          <a:prstGeom prst="rect">
            <a:avLst/>
          </a:prstGeom>
        </p:spPr>
      </p:pic>
      <p:pic>
        <p:nvPicPr>
          <p:cNvPr id="8" name="Picture 7">
            <a:extLst>
              <a:ext uri="{FF2B5EF4-FFF2-40B4-BE49-F238E27FC236}">
                <a16:creationId xmlns:a16="http://schemas.microsoft.com/office/drawing/2014/main" id="{39F94C20-931B-4F17-BF9E-4978C5267CC7}"/>
              </a:ext>
            </a:extLst>
          </p:cNvPr>
          <p:cNvPicPr>
            <a:picLocks noChangeAspect="1"/>
          </p:cNvPicPr>
          <p:nvPr/>
        </p:nvPicPr>
        <p:blipFill rotWithShape="1">
          <a:blip r:embed="rId5">
            <a:extLst>
              <a:ext uri="{28A0092B-C50C-407E-A947-70E740481C1C}">
                <a14:useLocalDpi xmlns:a14="http://schemas.microsoft.com/office/drawing/2010/main" val="0"/>
              </a:ext>
            </a:extLst>
          </a:blip>
          <a:srcRect l="6427" r="2169" b="2"/>
          <a:stretch/>
        </p:blipFill>
        <p:spPr>
          <a:xfrm>
            <a:off x="4496578" y="2653545"/>
            <a:ext cx="2262230" cy="1546846"/>
          </a:xfrm>
          <a:prstGeom prst="rect">
            <a:avLst/>
          </a:prstGeom>
        </p:spPr>
      </p:pic>
      <p:pic>
        <p:nvPicPr>
          <p:cNvPr id="9" name="Picture 8" descr="A picture containing text, outdoor, sign, pole&#10;&#10;Description automatically generated">
            <a:extLst>
              <a:ext uri="{FF2B5EF4-FFF2-40B4-BE49-F238E27FC236}">
                <a16:creationId xmlns:a16="http://schemas.microsoft.com/office/drawing/2014/main" id="{92D1D0DE-4708-415D-A189-76A98630F346}"/>
              </a:ext>
            </a:extLst>
          </p:cNvPr>
          <p:cNvPicPr>
            <a:picLocks noChangeAspect="1"/>
          </p:cNvPicPr>
          <p:nvPr/>
        </p:nvPicPr>
        <p:blipFill rotWithShape="1">
          <a:blip r:embed="rId6">
            <a:extLst>
              <a:ext uri="{28A0092B-C50C-407E-A947-70E740481C1C}">
                <a14:useLocalDpi xmlns:a14="http://schemas.microsoft.com/office/drawing/2010/main" val="0"/>
              </a:ext>
            </a:extLst>
          </a:blip>
          <a:srcRect t="16522" r="-4" b="-4"/>
          <a:stretch/>
        </p:blipFill>
        <p:spPr>
          <a:xfrm>
            <a:off x="6891658" y="2239710"/>
            <a:ext cx="2252342" cy="1536830"/>
          </a:xfrm>
          <a:prstGeom prst="rect">
            <a:avLst/>
          </a:prstGeom>
        </p:spPr>
      </p:pic>
      <p:pic>
        <p:nvPicPr>
          <p:cNvPr id="15" name="Picture 14">
            <a:extLst>
              <a:ext uri="{FF2B5EF4-FFF2-40B4-BE49-F238E27FC236}">
                <a16:creationId xmlns:a16="http://schemas.microsoft.com/office/drawing/2014/main" id="{01A8B32F-0E9E-4289-98F9-D1628AA498F8}"/>
              </a:ext>
            </a:extLst>
          </p:cNvPr>
          <p:cNvPicPr>
            <a:picLocks noChangeAspect="1"/>
          </p:cNvPicPr>
          <p:nvPr/>
        </p:nvPicPr>
        <p:blipFill rotWithShape="1">
          <a:blip r:embed="rId7">
            <a:extLst>
              <a:ext uri="{28A0092B-C50C-407E-A947-70E740481C1C}">
                <a14:useLocalDpi xmlns:a14="http://schemas.microsoft.com/office/drawing/2010/main" val="0"/>
              </a:ext>
            </a:extLst>
          </a:blip>
          <a:srcRect t="511" r="4" b="4"/>
          <a:stretch/>
        </p:blipFill>
        <p:spPr>
          <a:xfrm>
            <a:off x="4496578" y="4321047"/>
            <a:ext cx="2262230" cy="1679704"/>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AD3806AA-D119-4C8A-81F4-D724BE22BDC6}"/>
              </a:ext>
            </a:extLst>
          </p:cNvPr>
          <p:cNvPicPr>
            <a:picLocks noChangeAspect="1"/>
          </p:cNvPicPr>
          <p:nvPr/>
        </p:nvPicPr>
        <p:blipFill rotWithShape="1">
          <a:blip r:embed="rId8">
            <a:extLst>
              <a:ext uri="{28A0092B-C50C-407E-A947-70E740481C1C}">
                <a14:useLocalDpi xmlns:a14="http://schemas.microsoft.com/office/drawing/2010/main" val="0"/>
              </a:ext>
            </a:extLst>
          </a:blip>
          <a:srcRect l="5727" r="6516" b="-3"/>
          <a:stretch/>
        </p:blipFill>
        <p:spPr>
          <a:xfrm>
            <a:off x="6891659" y="3917241"/>
            <a:ext cx="2252342" cy="2083510"/>
          </a:xfrm>
          <a:prstGeom prst="rect">
            <a:avLst/>
          </a:prstGeom>
        </p:spPr>
      </p:pic>
    </p:spTree>
    <p:extLst>
      <p:ext uri="{BB962C8B-B14F-4D97-AF65-F5344CB8AC3E}">
        <p14:creationId xmlns:p14="http://schemas.microsoft.com/office/powerpoint/2010/main" val="527920287"/>
      </p:ext>
    </p:extLst>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6EFB6AD-BA2C-4B88-B1FD-1F5A1FF4D023}"/>
              </a:ext>
            </a:extLst>
          </p:cNvPr>
          <p:cNvSpPr txBox="1"/>
          <p:nvPr/>
        </p:nvSpPr>
        <p:spPr>
          <a:xfrm>
            <a:off x="571351" y="1101214"/>
            <a:ext cx="3485179" cy="52551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kern="1200" dirty="0">
                <a:solidFill>
                  <a:schemeClr val="tx1"/>
                </a:solidFill>
                <a:latin typeface="+mn-lt"/>
                <a:ea typeface="+mn-ea"/>
                <a:cs typeface="+mn-cs"/>
              </a:rPr>
              <a:t>Rotary Fellowships are international groups that share a common passion. Being part of a fellowship is a fun way to make friends around the world, explore a hobby or profession, and enhance the Rotary experience.</a:t>
            </a:r>
          </a:p>
          <a:p>
            <a:pPr>
              <a:lnSpc>
                <a:spcPct val="90000"/>
              </a:lnSpc>
              <a:spcAft>
                <a:spcPts val="600"/>
              </a:spcAft>
            </a:pPr>
            <a:endParaRPr lang="en-US" sz="1700" kern="1200" dirty="0">
              <a:solidFill>
                <a:schemeClr val="tx1"/>
              </a:solidFill>
              <a:latin typeface="+mn-lt"/>
              <a:ea typeface="+mn-ea"/>
              <a:cs typeface="+mn-cs"/>
            </a:endParaRPr>
          </a:p>
        </p:txBody>
      </p:sp>
      <p:pic>
        <p:nvPicPr>
          <p:cNvPr id="5" name="Picture 4" descr="One in a crowd">
            <a:extLst>
              <a:ext uri="{FF2B5EF4-FFF2-40B4-BE49-F238E27FC236}">
                <a16:creationId xmlns:a16="http://schemas.microsoft.com/office/drawing/2014/main" id="{AEE3D860-D13D-B9F5-7890-5039CAFB7F8C}"/>
              </a:ext>
            </a:extLst>
          </p:cNvPr>
          <p:cNvPicPr>
            <a:picLocks noChangeAspect="1"/>
          </p:cNvPicPr>
          <p:nvPr/>
        </p:nvPicPr>
        <p:blipFill rotWithShape="1">
          <a:blip r:embed="rId2"/>
          <a:srcRect l="29067" r="20877"/>
          <a:stretch/>
        </p:blipFill>
        <p:spPr>
          <a:xfrm>
            <a:off x="4572000" y="1"/>
            <a:ext cx="4577118" cy="6858000"/>
          </a:xfrm>
          <a:prstGeom prst="rect">
            <a:avLst/>
          </a:prstGeom>
        </p:spPr>
      </p:pic>
    </p:spTree>
    <p:extLst>
      <p:ext uri="{BB962C8B-B14F-4D97-AF65-F5344CB8AC3E}">
        <p14:creationId xmlns:p14="http://schemas.microsoft.com/office/powerpoint/2010/main" val="1967038113"/>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607EC0B-6F18-4CC6-A161-42CC6FAB2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Large skydiving group mid-air">
            <a:extLst>
              <a:ext uri="{FF2B5EF4-FFF2-40B4-BE49-F238E27FC236}">
                <a16:creationId xmlns:a16="http://schemas.microsoft.com/office/drawing/2014/main" id="{833550FC-5079-E61A-D3BF-48B78698F22A}"/>
              </a:ext>
            </a:extLst>
          </p:cNvPr>
          <p:cNvPicPr>
            <a:picLocks noChangeAspect="1"/>
          </p:cNvPicPr>
          <p:nvPr/>
        </p:nvPicPr>
        <p:blipFill rotWithShape="1">
          <a:blip r:embed="rId2"/>
          <a:srcRect l="27584" r="26415" b="-1"/>
          <a:stretch/>
        </p:blipFill>
        <p:spPr>
          <a:xfrm>
            <a:off x="20" y="10"/>
            <a:ext cx="4743430" cy="6857264"/>
          </a:xfrm>
          <a:prstGeom prst="rect">
            <a:avLst/>
          </a:prstGeom>
        </p:spPr>
      </p:pic>
      <p:grpSp>
        <p:nvGrpSpPr>
          <p:cNvPr id="36" name="Group 35">
            <a:extLst>
              <a:ext uri="{FF2B5EF4-FFF2-40B4-BE49-F238E27FC236}">
                <a16:creationId xmlns:a16="http://schemas.microsoft.com/office/drawing/2014/main" id="{2F263D67-9B31-4F2B-B228-27FD3112D7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817286" cy="6858001"/>
            <a:chOff x="0" y="0"/>
            <a:chExt cx="6423049" cy="6858001"/>
          </a:xfrm>
        </p:grpSpPr>
        <p:sp>
          <p:nvSpPr>
            <p:cNvPr id="37" name="Freeform: Shape 36">
              <a:extLst>
                <a:ext uri="{FF2B5EF4-FFF2-40B4-BE49-F238E27FC236}">
                  <a16:creationId xmlns:a16="http://schemas.microsoft.com/office/drawing/2014/main" id="{00DF1CD8-441E-4077-9B3C-7E96D92E05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6018714" cy="6858000"/>
            </a:xfrm>
            <a:custGeom>
              <a:avLst/>
              <a:gdLst>
                <a:gd name="connsiteX0" fmla="*/ 0 w 6018714"/>
                <a:gd name="connsiteY0" fmla="*/ 6499477 h 6858000"/>
                <a:gd name="connsiteX1" fmla="*/ 248639 w 6018714"/>
                <a:gd name="connsiteY1" fmla="*/ 6701197 h 6858000"/>
                <a:gd name="connsiteX2" fmla="*/ 392359 w 6018714"/>
                <a:gd name="connsiteY2" fmla="*/ 6814935 h 6858000"/>
                <a:gd name="connsiteX3" fmla="*/ 448656 w 6018714"/>
                <a:gd name="connsiteY3" fmla="*/ 6858000 h 6858000"/>
                <a:gd name="connsiteX4" fmla="*/ 0 w 6018714"/>
                <a:gd name="connsiteY4" fmla="*/ 6858000 h 6858000"/>
                <a:gd name="connsiteX5" fmla="*/ 998246 w 6018714"/>
                <a:gd name="connsiteY5" fmla="*/ 0 h 6858000"/>
                <a:gd name="connsiteX6" fmla="*/ 1984114 w 6018714"/>
                <a:gd name="connsiteY6" fmla="*/ 0 h 6858000"/>
                <a:gd name="connsiteX7" fmla="*/ 2011390 w 6018714"/>
                <a:gd name="connsiteY7" fmla="*/ 2333 h 6858000"/>
                <a:gd name="connsiteX8" fmla="*/ 4182319 w 6018714"/>
                <a:gd name="connsiteY8" fmla="*/ 838030 h 6858000"/>
                <a:gd name="connsiteX9" fmla="*/ 4785565 w 6018714"/>
                <a:gd name="connsiteY9" fmla="*/ 1338564 h 6858000"/>
                <a:gd name="connsiteX10" fmla="*/ 5695308 w 6018714"/>
                <a:gd name="connsiteY10" fmla="*/ 2616232 h 6858000"/>
                <a:gd name="connsiteX11" fmla="*/ 5937944 w 6018714"/>
                <a:gd name="connsiteY11" fmla="*/ 3368583 h 6858000"/>
                <a:gd name="connsiteX12" fmla="*/ 6018677 w 6018714"/>
                <a:gd name="connsiteY12" fmla="*/ 4153681 h 6858000"/>
                <a:gd name="connsiteX13" fmla="*/ 5990165 w 6018714"/>
                <a:gd name="connsiteY13" fmla="*/ 4557147 h 6858000"/>
                <a:gd name="connsiteX14" fmla="*/ 5982312 w 6018714"/>
                <a:gd name="connsiteY14" fmla="*/ 4607451 h 6858000"/>
                <a:gd name="connsiteX15" fmla="*/ 5972856 w 6018714"/>
                <a:gd name="connsiteY15" fmla="*/ 4657609 h 6858000"/>
                <a:gd name="connsiteX16" fmla="*/ 5951328 w 6018714"/>
                <a:gd name="connsiteY16" fmla="*/ 4757628 h 6858000"/>
                <a:gd name="connsiteX17" fmla="*/ 5893141 w 6018714"/>
                <a:gd name="connsiteY17" fmla="*/ 4953827 h 6858000"/>
                <a:gd name="connsiteX18" fmla="*/ 5817644 w 6018714"/>
                <a:gd name="connsiteY18" fmla="*/ 5141915 h 6858000"/>
                <a:gd name="connsiteX19" fmla="*/ 5728909 w 6018714"/>
                <a:gd name="connsiteY19" fmla="*/ 5322626 h 6858000"/>
                <a:gd name="connsiteX20" fmla="*/ 5532095 w 6018714"/>
                <a:gd name="connsiteY20" fmla="*/ 5663839 h 6858000"/>
                <a:gd name="connsiteX21" fmla="*/ 5330043 w 6018714"/>
                <a:gd name="connsiteY21" fmla="*/ 5988236 h 6858000"/>
                <a:gd name="connsiteX22" fmla="*/ 5232580 w 6018714"/>
                <a:gd name="connsiteY22" fmla="*/ 6146081 h 6858000"/>
                <a:gd name="connsiteX23" fmla="*/ 5183269 w 6018714"/>
                <a:gd name="connsiteY23" fmla="*/ 6227660 h 6858000"/>
                <a:gd name="connsiteX24" fmla="*/ 5131628 w 6018714"/>
                <a:gd name="connsiteY24" fmla="*/ 6311451 h 6858000"/>
                <a:gd name="connsiteX25" fmla="*/ 4910811 w 6018714"/>
                <a:gd name="connsiteY25" fmla="*/ 6641009 h 6858000"/>
                <a:gd name="connsiteX26" fmla="*/ 4788885 w 6018714"/>
                <a:gd name="connsiteY26" fmla="*/ 6800448 h 6858000"/>
                <a:gd name="connsiteX27" fmla="*/ 4739213 w 6018714"/>
                <a:gd name="connsiteY27" fmla="*/ 6858000 h 6858000"/>
                <a:gd name="connsiteX28" fmla="*/ 3950454 w 6018714"/>
                <a:gd name="connsiteY28" fmla="*/ 6858000 h 6858000"/>
                <a:gd name="connsiteX29" fmla="*/ 4012997 w 6018714"/>
                <a:gd name="connsiteY29" fmla="*/ 6806378 h 6858000"/>
                <a:gd name="connsiteX30" fmla="*/ 4268871 w 6018714"/>
                <a:gd name="connsiteY30" fmla="*/ 6566512 h 6858000"/>
                <a:gd name="connsiteX31" fmla="*/ 4750072 w 6018714"/>
                <a:gd name="connsiteY31" fmla="*/ 6033375 h 6858000"/>
                <a:gd name="connsiteX32" fmla="*/ 4806075 w 6018714"/>
                <a:gd name="connsiteY32" fmla="*/ 5961092 h 6858000"/>
                <a:gd name="connsiteX33" fmla="*/ 4863244 w 6018714"/>
                <a:gd name="connsiteY33" fmla="*/ 5885856 h 6858000"/>
                <a:gd name="connsiteX34" fmla="*/ 4982235 w 6018714"/>
                <a:gd name="connsiteY34" fmla="*/ 5732288 h 6858000"/>
                <a:gd name="connsiteX35" fmla="*/ 5221526 w 6018714"/>
                <a:gd name="connsiteY35" fmla="*/ 5438135 h 6858000"/>
                <a:gd name="connsiteX36" fmla="*/ 5442633 w 6018714"/>
                <a:gd name="connsiteY36" fmla="*/ 5146193 h 6858000"/>
                <a:gd name="connsiteX37" fmla="*/ 5538350 w 6018714"/>
                <a:gd name="connsiteY37" fmla="*/ 4995133 h 6858000"/>
                <a:gd name="connsiteX38" fmla="*/ 5621702 w 6018714"/>
                <a:gd name="connsiteY38" fmla="*/ 4839205 h 6858000"/>
                <a:gd name="connsiteX39" fmla="*/ 5741275 w 6018714"/>
                <a:gd name="connsiteY39" fmla="*/ 4507728 h 6858000"/>
                <a:gd name="connsiteX40" fmla="*/ 5781714 w 6018714"/>
                <a:gd name="connsiteY40" fmla="*/ 4153681 h 6858000"/>
                <a:gd name="connsiteX41" fmla="*/ 5685706 w 6018714"/>
                <a:gd name="connsiteY41" fmla="*/ 3428918 h 6858000"/>
                <a:gd name="connsiteX42" fmla="*/ 5422122 w 6018714"/>
                <a:gd name="connsiteY42" fmla="*/ 2750328 h 6858000"/>
                <a:gd name="connsiteX43" fmla="*/ 5033730 w 6018714"/>
                <a:gd name="connsiteY43" fmla="*/ 2136204 h 6858000"/>
                <a:gd name="connsiteX44" fmla="*/ 4542784 w 6018714"/>
                <a:gd name="connsiteY44" fmla="*/ 1601886 h 6858000"/>
                <a:gd name="connsiteX45" fmla="*/ 2668605 w 6018714"/>
                <a:gd name="connsiteY45" fmla="*/ 539746 h 6858000"/>
                <a:gd name="connsiteX46" fmla="*/ 1965570 w 6018714"/>
                <a:gd name="connsiteY46" fmla="*/ 389865 h 6858000"/>
                <a:gd name="connsiteX47" fmla="*/ 1249006 w 6018714"/>
                <a:gd name="connsiteY47" fmla="*/ 363461 h 6858000"/>
                <a:gd name="connsiteX48" fmla="*/ 542188 w 6018714"/>
                <a:gd name="connsiteY48" fmla="*/ 465544 h 6858000"/>
                <a:gd name="connsiteX49" fmla="*/ 37349 w 6018714"/>
                <a:gd name="connsiteY49" fmla="*/ 636266 h 6858000"/>
                <a:gd name="connsiteX50" fmla="*/ 0 w 6018714"/>
                <a:gd name="connsiteY50" fmla="*/ 653785 h 6858000"/>
                <a:gd name="connsiteX51" fmla="*/ 0 w 6018714"/>
                <a:gd name="connsiteY51" fmla="*/ 255198 h 6858000"/>
                <a:gd name="connsiteX52" fmla="*/ 167136 w 6018714"/>
                <a:gd name="connsiteY52" fmla="*/ 188295 h 6858000"/>
                <a:gd name="connsiteX53" fmla="*/ 451417 w 6018714"/>
                <a:gd name="connsiteY53" fmla="*/ 101466 h 6858000"/>
                <a:gd name="connsiteX54" fmla="*/ 836914 w 6018714"/>
                <a:gd name="connsiteY54" fmla="*/ 213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8714" h="6858000">
                  <a:moveTo>
                    <a:pt x="0" y="6499477"/>
                  </a:moveTo>
                  <a:lnTo>
                    <a:pt x="248639" y="6701197"/>
                  </a:lnTo>
                  <a:cubicBezTo>
                    <a:pt x="296496" y="6739700"/>
                    <a:pt x="344500" y="6777613"/>
                    <a:pt x="392359" y="6814935"/>
                  </a:cubicBezTo>
                  <a:lnTo>
                    <a:pt x="448656" y="6858000"/>
                  </a:lnTo>
                  <a:lnTo>
                    <a:pt x="0" y="6858000"/>
                  </a:lnTo>
                  <a:close/>
                  <a:moveTo>
                    <a:pt x="998246" y="0"/>
                  </a:moveTo>
                  <a:lnTo>
                    <a:pt x="1984114" y="0"/>
                  </a:lnTo>
                  <a:lnTo>
                    <a:pt x="2011390" y="2333"/>
                  </a:lnTo>
                  <a:cubicBezTo>
                    <a:pt x="2791770" y="95667"/>
                    <a:pt x="3537428" y="382707"/>
                    <a:pt x="4182319" y="838030"/>
                  </a:cubicBezTo>
                  <a:cubicBezTo>
                    <a:pt x="4396386" y="988089"/>
                    <a:pt x="4598134" y="1155477"/>
                    <a:pt x="4785565" y="1338564"/>
                  </a:cubicBezTo>
                  <a:cubicBezTo>
                    <a:pt x="5159266" y="1705003"/>
                    <a:pt x="5477110" y="2135318"/>
                    <a:pt x="5695308" y="2616232"/>
                  </a:cubicBezTo>
                  <a:cubicBezTo>
                    <a:pt x="5803975" y="2856910"/>
                    <a:pt x="5885376" y="3109302"/>
                    <a:pt x="5937944" y="3368583"/>
                  </a:cubicBezTo>
                  <a:cubicBezTo>
                    <a:pt x="5990936" y="3626845"/>
                    <a:pt x="6017985" y="3889887"/>
                    <a:pt x="6018677" y="4153681"/>
                  </a:cubicBezTo>
                  <a:cubicBezTo>
                    <a:pt x="6019393" y="4288706"/>
                    <a:pt x="6009862" y="4423598"/>
                    <a:pt x="5990165" y="4557147"/>
                  </a:cubicBezTo>
                  <a:lnTo>
                    <a:pt x="5982312" y="4607451"/>
                  </a:lnTo>
                  <a:lnTo>
                    <a:pt x="5972856" y="4657609"/>
                  </a:lnTo>
                  <a:cubicBezTo>
                    <a:pt x="5966601" y="4691096"/>
                    <a:pt x="5959037" y="4724287"/>
                    <a:pt x="5951328" y="4757628"/>
                  </a:cubicBezTo>
                  <a:cubicBezTo>
                    <a:pt x="5934889" y="4823863"/>
                    <a:pt x="5915834" y="4890100"/>
                    <a:pt x="5893141" y="4953827"/>
                  </a:cubicBezTo>
                  <a:cubicBezTo>
                    <a:pt x="5870448" y="5017556"/>
                    <a:pt x="5845282" y="5080252"/>
                    <a:pt x="5817644" y="5141915"/>
                  </a:cubicBezTo>
                  <a:cubicBezTo>
                    <a:pt x="5790005" y="5203578"/>
                    <a:pt x="5760040" y="5263619"/>
                    <a:pt x="5728909" y="5322626"/>
                  </a:cubicBezTo>
                  <a:cubicBezTo>
                    <a:pt x="5666505" y="5440642"/>
                    <a:pt x="5599591" y="5553937"/>
                    <a:pt x="5532095" y="5663839"/>
                  </a:cubicBezTo>
                  <a:lnTo>
                    <a:pt x="5330043" y="5988236"/>
                  </a:lnTo>
                  <a:cubicBezTo>
                    <a:pt x="5297022" y="6041195"/>
                    <a:pt x="5264148" y="6093565"/>
                    <a:pt x="5232580" y="6146081"/>
                  </a:cubicBezTo>
                  <a:lnTo>
                    <a:pt x="5183269" y="6227660"/>
                  </a:lnTo>
                  <a:cubicBezTo>
                    <a:pt x="5166103" y="6255541"/>
                    <a:pt x="5149375" y="6283717"/>
                    <a:pt x="5131628" y="6311451"/>
                  </a:cubicBezTo>
                  <a:cubicBezTo>
                    <a:pt x="5062676" y="6423417"/>
                    <a:pt x="4988635" y="6533174"/>
                    <a:pt x="4910811" y="6641009"/>
                  </a:cubicBezTo>
                  <a:cubicBezTo>
                    <a:pt x="4871725" y="6695377"/>
                    <a:pt x="4831064" y="6748547"/>
                    <a:pt x="4788885" y="6800448"/>
                  </a:cubicBezTo>
                  <a:lnTo>
                    <a:pt x="4739213" y="6858000"/>
                  </a:lnTo>
                  <a:lnTo>
                    <a:pt x="3950454" y="6858000"/>
                  </a:lnTo>
                  <a:lnTo>
                    <a:pt x="4012997" y="6806378"/>
                  </a:lnTo>
                  <a:cubicBezTo>
                    <a:pt x="4100089" y="6729374"/>
                    <a:pt x="4185375" y="6649419"/>
                    <a:pt x="4268871" y="6566512"/>
                  </a:cubicBezTo>
                  <a:cubicBezTo>
                    <a:pt x="4439315" y="6398398"/>
                    <a:pt x="4599980" y="6220387"/>
                    <a:pt x="4750072" y="6033375"/>
                  </a:cubicBezTo>
                  <a:cubicBezTo>
                    <a:pt x="4769418" y="6009920"/>
                    <a:pt x="4787311" y="5985138"/>
                    <a:pt x="4806075" y="5961092"/>
                  </a:cubicBezTo>
                  <a:lnTo>
                    <a:pt x="4863244" y="5885856"/>
                  </a:lnTo>
                  <a:cubicBezTo>
                    <a:pt x="4902520" y="5833635"/>
                    <a:pt x="4942184" y="5782445"/>
                    <a:pt x="4982235" y="5732288"/>
                  </a:cubicBezTo>
                  <a:cubicBezTo>
                    <a:pt x="5061513" y="5631533"/>
                    <a:pt x="5143556" y="5534760"/>
                    <a:pt x="5221526" y="5438135"/>
                  </a:cubicBezTo>
                  <a:cubicBezTo>
                    <a:pt x="5299495" y="5341509"/>
                    <a:pt x="5374846" y="5245326"/>
                    <a:pt x="5442633" y="5146193"/>
                  </a:cubicBezTo>
                  <a:cubicBezTo>
                    <a:pt x="5476091" y="5096480"/>
                    <a:pt x="5508530" y="5046176"/>
                    <a:pt x="5538350" y="4995133"/>
                  </a:cubicBezTo>
                  <a:cubicBezTo>
                    <a:pt x="5568171" y="4944091"/>
                    <a:pt x="5596245" y="4892164"/>
                    <a:pt x="5621702" y="4839205"/>
                  </a:cubicBezTo>
                  <a:cubicBezTo>
                    <a:pt x="5673203" y="4733405"/>
                    <a:pt x="5713291" y="4622262"/>
                    <a:pt x="5741275" y="4507728"/>
                  </a:cubicBezTo>
                  <a:cubicBezTo>
                    <a:pt x="5767878" y="4391630"/>
                    <a:pt x="5781445" y="4272861"/>
                    <a:pt x="5781714" y="4153681"/>
                  </a:cubicBezTo>
                  <a:cubicBezTo>
                    <a:pt x="5781640" y="3908842"/>
                    <a:pt x="5749352" y="3665096"/>
                    <a:pt x="5685706" y="3428918"/>
                  </a:cubicBezTo>
                  <a:cubicBezTo>
                    <a:pt x="5621295" y="3194067"/>
                    <a:pt x="5532959" y="2966636"/>
                    <a:pt x="5422122" y="2750328"/>
                  </a:cubicBezTo>
                  <a:cubicBezTo>
                    <a:pt x="5312356" y="2533473"/>
                    <a:pt x="5182293" y="2327817"/>
                    <a:pt x="5033730" y="2136204"/>
                  </a:cubicBezTo>
                  <a:cubicBezTo>
                    <a:pt x="4885345" y="1944281"/>
                    <a:pt x="4721094" y="1765530"/>
                    <a:pt x="4542784" y="1601886"/>
                  </a:cubicBezTo>
                  <a:cubicBezTo>
                    <a:pt x="4001273" y="1114380"/>
                    <a:pt x="3361806" y="751985"/>
                    <a:pt x="2668605" y="539746"/>
                  </a:cubicBezTo>
                  <a:cubicBezTo>
                    <a:pt x="2438667" y="470493"/>
                    <a:pt x="2203536" y="420366"/>
                    <a:pt x="1965570" y="389865"/>
                  </a:cubicBezTo>
                  <a:cubicBezTo>
                    <a:pt x="1727936" y="359890"/>
                    <a:pt x="1488166" y="351053"/>
                    <a:pt x="1249006" y="363461"/>
                  </a:cubicBezTo>
                  <a:cubicBezTo>
                    <a:pt x="1010718" y="374400"/>
                    <a:pt x="774017" y="408587"/>
                    <a:pt x="542188" y="465544"/>
                  </a:cubicBezTo>
                  <a:cubicBezTo>
                    <a:pt x="369418" y="508120"/>
                    <a:pt x="200552" y="565242"/>
                    <a:pt x="37349" y="636266"/>
                  </a:cubicBezTo>
                  <a:lnTo>
                    <a:pt x="0" y="653785"/>
                  </a:lnTo>
                  <a:lnTo>
                    <a:pt x="0" y="255198"/>
                  </a:lnTo>
                  <a:lnTo>
                    <a:pt x="167136" y="188295"/>
                  </a:lnTo>
                  <a:cubicBezTo>
                    <a:pt x="260597" y="155379"/>
                    <a:pt x="355437" y="126405"/>
                    <a:pt x="451417" y="101466"/>
                  </a:cubicBezTo>
                  <a:cubicBezTo>
                    <a:pt x="578649" y="68513"/>
                    <a:pt x="707299" y="41799"/>
                    <a:pt x="836914" y="2139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8" name="Freeform: Shape 37">
              <a:extLst>
                <a:ext uri="{FF2B5EF4-FFF2-40B4-BE49-F238E27FC236}">
                  <a16:creationId xmlns:a16="http://schemas.microsoft.com/office/drawing/2014/main" id="{DE9C0434-209D-4C7E-BE2D-26B74B698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834"/>
              <a:ext cx="6015920" cy="6819166"/>
            </a:xfrm>
            <a:custGeom>
              <a:avLst/>
              <a:gdLst>
                <a:gd name="connsiteX0" fmla="*/ 0 w 6015920"/>
                <a:gd name="connsiteY0" fmla="*/ 6143989 h 6819166"/>
                <a:gd name="connsiteX1" fmla="*/ 134018 w 6015920"/>
                <a:gd name="connsiteY1" fmla="*/ 6248665 h 6819166"/>
                <a:gd name="connsiteX2" fmla="*/ 880799 w 6015920"/>
                <a:gd name="connsiteY2" fmla="*/ 6790482 h 6819166"/>
                <a:gd name="connsiteX3" fmla="*/ 929680 w 6015920"/>
                <a:gd name="connsiteY3" fmla="*/ 6819166 h 6819166"/>
                <a:gd name="connsiteX4" fmla="*/ 0 w 6015920"/>
                <a:gd name="connsiteY4" fmla="*/ 6819166 h 6819166"/>
                <a:gd name="connsiteX5" fmla="*/ 1408589 w 6015920"/>
                <a:gd name="connsiteY5" fmla="*/ 0 h 6819166"/>
                <a:gd name="connsiteX6" fmla="*/ 1409171 w 6015920"/>
                <a:gd name="connsiteY6" fmla="*/ 294 h 6819166"/>
                <a:gd name="connsiteX7" fmla="*/ 6015920 w 6015920"/>
                <a:gd name="connsiteY7" fmla="*/ 4129828 h 6819166"/>
                <a:gd name="connsiteX8" fmla="*/ 5101088 w 6015920"/>
                <a:gd name="connsiteY8" fmla="*/ 6096419 h 6819166"/>
                <a:gd name="connsiteX9" fmla="*/ 4546786 w 6015920"/>
                <a:gd name="connsiteY9" fmla="*/ 6797679 h 6819166"/>
                <a:gd name="connsiteX10" fmla="*/ 4525032 w 6015920"/>
                <a:gd name="connsiteY10" fmla="*/ 6819166 h 6819166"/>
                <a:gd name="connsiteX11" fmla="*/ 3362009 w 6015920"/>
                <a:gd name="connsiteY11" fmla="*/ 6819166 h 6819166"/>
                <a:gd name="connsiteX12" fmla="*/ 3559506 w 6015920"/>
                <a:gd name="connsiteY12" fmla="*/ 6694254 h 6819166"/>
                <a:gd name="connsiteX13" fmla="*/ 4499295 w 6015920"/>
                <a:gd name="connsiteY13" fmla="*/ 5685109 h 6819166"/>
                <a:gd name="connsiteX14" fmla="*/ 4763752 w 6015920"/>
                <a:gd name="connsiteY14" fmla="*/ 5310428 h 6819166"/>
                <a:gd name="connsiteX15" fmla="*/ 5288592 w 6015920"/>
                <a:gd name="connsiteY15" fmla="*/ 4129828 h 6819166"/>
                <a:gd name="connsiteX16" fmla="*/ 4971477 w 6015920"/>
                <a:gd name="connsiteY16" fmla="*/ 2858526 h 6819166"/>
                <a:gd name="connsiteX17" fmla="*/ 4096938 w 6015920"/>
                <a:gd name="connsiteY17" fmla="*/ 1766138 h 6819166"/>
                <a:gd name="connsiteX18" fmla="*/ 2832696 w 6015920"/>
                <a:gd name="connsiteY18" fmla="*/ 1008719 h 6819166"/>
                <a:gd name="connsiteX19" fmla="*/ 1409171 w 6015920"/>
                <a:gd name="connsiteY19" fmla="*/ 732948 h 6819166"/>
                <a:gd name="connsiteX20" fmla="*/ 189877 w 6015920"/>
                <a:gd name="connsiteY20" fmla="*/ 989377 h 6819166"/>
                <a:gd name="connsiteX21" fmla="*/ 0 w 6015920"/>
                <a:gd name="connsiteY21" fmla="*/ 1091881 h 6819166"/>
                <a:gd name="connsiteX22" fmla="*/ 0 w 6015920"/>
                <a:gd name="connsiteY22" fmla="*/ 273645 h 6819166"/>
                <a:gd name="connsiteX23" fmla="*/ 53152 w 6015920"/>
                <a:gd name="connsiteY23" fmla="*/ 250589 h 6819166"/>
                <a:gd name="connsiteX24" fmla="*/ 1408589 w 6015920"/>
                <a:gd name="connsiteY24" fmla="*/ 0 h 681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15920" h="6819166">
                  <a:moveTo>
                    <a:pt x="0" y="6143989"/>
                  </a:moveTo>
                  <a:lnTo>
                    <a:pt x="134018" y="6248665"/>
                  </a:lnTo>
                  <a:cubicBezTo>
                    <a:pt x="404095" y="6461250"/>
                    <a:pt x="645672" y="6645215"/>
                    <a:pt x="880799" y="6790482"/>
                  </a:cubicBezTo>
                  <a:lnTo>
                    <a:pt x="929680" y="6819166"/>
                  </a:lnTo>
                  <a:lnTo>
                    <a:pt x="0" y="6819166"/>
                  </a:lnTo>
                  <a:close/>
                  <a:moveTo>
                    <a:pt x="1408589" y="0"/>
                  </a:moveTo>
                  <a:lnTo>
                    <a:pt x="1409171" y="294"/>
                  </a:lnTo>
                  <a:cubicBezTo>
                    <a:pt x="3696325" y="294"/>
                    <a:pt x="6015920" y="1849221"/>
                    <a:pt x="6015920" y="4129828"/>
                  </a:cubicBezTo>
                  <a:cubicBezTo>
                    <a:pt x="6015920" y="4985129"/>
                    <a:pt x="5545048" y="5437324"/>
                    <a:pt x="5101088" y="6096419"/>
                  </a:cubicBezTo>
                  <a:cubicBezTo>
                    <a:pt x="4927721" y="6353993"/>
                    <a:pt x="4744312" y="6588925"/>
                    <a:pt x="4546786" y="6797679"/>
                  </a:cubicBezTo>
                  <a:lnTo>
                    <a:pt x="4525032" y="6819166"/>
                  </a:lnTo>
                  <a:lnTo>
                    <a:pt x="3362009" y="6819166"/>
                  </a:lnTo>
                  <a:lnTo>
                    <a:pt x="3559506" y="6694254"/>
                  </a:lnTo>
                  <a:cubicBezTo>
                    <a:pt x="3895644" y="6458563"/>
                    <a:pt x="4202210" y="6126161"/>
                    <a:pt x="4499295" y="5685109"/>
                  </a:cubicBezTo>
                  <a:cubicBezTo>
                    <a:pt x="4589775" y="5550592"/>
                    <a:pt x="4678218" y="5428532"/>
                    <a:pt x="4763752" y="5310428"/>
                  </a:cubicBezTo>
                  <a:cubicBezTo>
                    <a:pt x="5118251" y="4820868"/>
                    <a:pt x="5288592" y="4566198"/>
                    <a:pt x="5288592" y="4129828"/>
                  </a:cubicBezTo>
                  <a:cubicBezTo>
                    <a:pt x="5288592" y="3696828"/>
                    <a:pt x="5181966" y="3269106"/>
                    <a:pt x="4971477" y="2858526"/>
                  </a:cubicBezTo>
                  <a:cubicBezTo>
                    <a:pt x="4765643" y="2456885"/>
                    <a:pt x="4471366" y="2089240"/>
                    <a:pt x="4096938" y="1766138"/>
                  </a:cubicBezTo>
                  <a:cubicBezTo>
                    <a:pt x="3720910" y="1443697"/>
                    <a:pt x="3293474" y="1187604"/>
                    <a:pt x="2832696" y="1008719"/>
                  </a:cubicBezTo>
                  <a:cubicBezTo>
                    <a:pt x="2360806" y="825703"/>
                    <a:pt x="1881933" y="732948"/>
                    <a:pt x="1409171" y="732948"/>
                  </a:cubicBezTo>
                  <a:cubicBezTo>
                    <a:pt x="963609" y="732948"/>
                    <a:pt x="553251" y="819255"/>
                    <a:pt x="189877" y="989377"/>
                  </a:cubicBezTo>
                  <a:lnTo>
                    <a:pt x="0" y="1091881"/>
                  </a:lnTo>
                  <a:lnTo>
                    <a:pt x="0" y="273645"/>
                  </a:lnTo>
                  <a:lnTo>
                    <a:pt x="53152" y="250589"/>
                  </a:lnTo>
                  <a:cubicBezTo>
                    <a:pt x="457881" y="88474"/>
                    <a:pt x="911201" y="0"/>
                    <a:pt x="1408589"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9" name="Freeform: Shape 38">
              <a:extLst>
                <a:ext uri="{FF2B5EF4-FFF2-40B4-BE49-F238E27FC236}">
                  <a16:creationId xmlns:a16="http://schemas.microsoft.com/office/drawing/2014/main" id="{BA29CD07-3C0C-426E-8C5F-2382575AC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9880"/>
              <a:ext cx="5997097" cy="6768121"/>
            </a:xfrm>
            <a:custGeom>
              <a:avLst/>
              <a:gdLst>
                <a:gd name="connsiteX0" fmla="*/ 0 w 5997097"/>
                <a:gd name="connsiteY0" fmla="*/ 5929955 h 6768121"/>
                <a:gd name="connsiteX1" fmla="*/ 204947 w 5997097"/>
                <a:gd name="connsiteY1" fmla="*/ 6088753 h 6768121"/>
                <a:gd name="connsiteX2" fmla="*/ 1135927 w 5997097"/>
                <a:gd name="connsiteY2" fmla="*/ 6730112 h 6768121"/>
                <a:gd name="connsiteX3" fmla="*/ 1219620 w 5997097"/>
                <a:gd name="connsiteY3" fmla="*/ 6768121 h 6768121"/>
                <a:gd name="connsiteX4" fmla="*/ 0 w 5997097"/>
                <a:gd name="connsiteY4" fmla="*/ 6768121 h 6768121"/>
                <a:gd name="connsiteX5" fmla="*/ 1389767 w 5997097"/>
                <a:gd name="connsiteY5" fmla="*/ 0 h 6768121"/>
                <a:gd name="connsiteX6" fmla="*/ 1390348 w 5997097"/>
                <a:gd name="connsiteY6" fmla="*/ 292 h 6768121"/>
                <a:gd name="connsiteX7" fmla="*/ 5997097 w 5997097"/>
                <a:gd name="connsiteY7" fmla="*/ 4099802 h 6768121"/>
                <a:gd name="connsiteX8" fmla="*/ 5082265 w 5997097"/>
                <a:gd name="connsiteY8" fmla="*/ 6052096 h 6768121"/>
                <a:gd name="connsiteX9" fmla="*/ 4527964 w 5997097"/>
                <a:gd name="connsiteY9" fmla="*/ 6748257 h 6768121"/>
                <a:gd name="connsiteX10" fmla="*/ 4507706 w 5997097"/>
                <a:gd name="connsiteY10" fmla="*/ 6768121 h 6768121"/>
                <a:gd name="connsiteX11" fmla="*/ 3011909 w 5997097"/>
                <a:gd name="connsiteY11" fmla="*/ 6768121 h 6768121"/>
                <a:gd name="connsiteX12" fmla="*/ 3041514 w 5997097"/>
                <a:gd name="connsiteY12" fmla="*/ 6756841 h 6768121"/>
                <a:gd name="connsiteX13" fmla="*/ 3339587 w 5997097"/>
                <a:gd name="connsiteY13" fmla="*/ 6603120 h 6768121"/>
                <a:gd name="connsiteX14" fmla="*/ 4359591 w 5997097"/>
                <a:gd name="connsiteY14" fmla="*/ 5561878 h 6768121"/>
                <a:gd name="connsiteX15" fmla="*/ 4626956 w 5997097"/>
                <a:gd name="connsiteY15" fmla="*/ 5185850 h 6768121"/>
                <a:gd name="connsiteX16" fmla="*/ 5124303 w 5997097"/>
                <a:gd name="connsiteY16" fmla="*/ 4099802 h 6768121"/>
                <a:gd name="connsiteX17" fmla="*/ 4823481 w 5997097"/>
                <a:gd name="connsiteY17" fmla="*/ 2904512 h 6768121"/>
                <a:gd name="connsiteX18" fmla="*/ 3983561 w 5997097"/>
                <a:gd name="connsiteY18" fmla="*/ 1863706 h 6768121"/>
                <a:gd name="connsiteX19" fmla="*/ 2761651 w 5997097"/>
                <a:gd name="connsiteY19" fmla="*/ 1136378 h 6768121"/>
                <a:gd name="connsiteX20" fmla="*/ 1390348 w 5997097"/>
                <a:gd name="connsiteY20" fmla="*/ 873085 h 6768121"/>
                <a:gd name="connsiteX21" fmla="*/ 232295 w 5997097"/>
                <a:gd name="connsiteY21" fmla="*/ 1114121 h 6768121"/>
                <a:gd name="connsiteX22" fmla="*/ 0 w 5997097"/>
                <a:gd name="connsiteY22" fmla="*/ 1238681 h 6768121"/>
                <a:gd name="connsiteX23" fmla="*/ 0 w 5997097"/>
                <a:gd name="connsiteY23" fmla="*/ 263550 h 6768121"/>
                <a:gd name="connsiteX24" fmla="*/ 34329 w 5997097"/>
                <a:gd name="connsiteY24" fmla="*/ 248767 h 6768121"/>
                <a:gd name="connsiteX25" fmla="*/ 1389767 w 5997097"/>
                <a:gd name="connsiteY25" fmla="*/ 0 h 67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7097" h="6768121">
                  <a:moveTo>
                    <a:pt x="0" y="5929955"/>
                  </a:moveTo>
                  <a:lnTo>
                    <a:pt x="204947" y="6088753"/>
                  </a:lnTo>
                  <a:cubicBezTo>
                    <a:pt x="536028" y="6347537"/>
                    <a:pt x="834815" y="6574463"/>
                    <a:pt x="1135927" y="6730112"/>
                  </a:cubicBezTo>
                  <a:lnTo>
                    <a:pt x="1219620" y="6768121"/>
                  </a:lnTo>
                  <a:lnTo>
                    <a:pt x="0" y="6768121"/>
                  </a:lnTo>
                  <a:close/>
                  <a:moveTo>
                    <a:pt x="1389767" y="0"/>
                  </a:moveTo>
                  <a:lnTo>
                    <a:pt x="1390348" y="292"/>
                  </a:lnTo>
                  <a:cubicBezTo>
                    <a:pt x="3677502" y="292"/>
                    <a:pt x="5997097" y="1835776"/>
                    <a:pt x="5997097" y="4099802"/>
                  </a:cubicBezTo>
                  <a:cubicBezTo>
                    <a:pt x="5997097" y="4948885"/>
                    <a:pt x="5526225" y="5397792"/>
                    <a:pt x="5082265" y="6052096"/>
                  </a:cubicBezTo>
                  <a:cubicBezTo>
                    <a:pt x="4908898" y="6307797"/>
                    <a:pt x="4725489" y="6541021"/>
                    <a:pt x="4527964" y="6748257"/>
                  </a:cubicBezTo>
                  <a:lnTo>
                    <a:pt x="4507706" y="6768121"/>
                  </a:lnTo>
                  <a:lnTo>
                    <a:pt x="3011909" y="6768121"/>
                  </a:lnTo>
                  <a:lnTo>
                    <a:pt x="3041514" y="6756841"/>
                  </a:lnTo>
                  <a:cubicBezTo>
                    <a:pt x="3144608" y="6713092"/>
                    <a:pt x="3243834" y="6661888"/>
                    <a:pt x="3339587" y="6603120"/>
                  </a:cubicBezTo>
                  <a:cubicBezTo>
                    <a:pt x="3700923" y="6381722"/>
                    <a:pt x="4034475" y="6041040"/>
                    <a:pt x="4359591" y="5561878"/>
                  </a:cubicBezTo>
                  <a:cubicBezTo>
                    <a:pt x="4451526" y="5426449"/>
                    <a:pt x="4540696" y="5304113"/>
                    <a:pt x="4626956" y="5185850"/>
                  </a:cubicBezTo>
                  <a:cubicBezTo>
                    <a:pt x="4972001" y="4713668"/>
                    <a:pt x="5124303" y="4488342"/>
                    <a:pt x="5124303" y="4099802"/>
                  </a:cubicBezTo>
                  <a:cubicBezTo>
                    <a:pt x="5124303" y="3693373"/>
                    <a:pt x="5022478" y="3291306"/>
                    <a:pt x="4823481" y="2904512"/>
                  </a:cubicBezTo>
                  <a:cubicBezTo>
                    <a:pt x="4628994" y="2527756"/>
                    <a:pt x="4338498" y="2167874"/>
                    <a:pt x="3983561" y="1863706"/>
                  </a:cubicBezTo>
                  <a:cubicBezTo>
                    <a:pt x="3620116" y="1554184"/>
                    <a:pt x="3207009" y="1308274"/>
                    <a:pt x="2761651" y="1136378"/>
                  </a:cubicBezTo>
                  <a:cubicBezTo>
                    <a:pt x="2312890" y="964438"/>
                    <a:pt x="1838235" y="873085"/>
                    <a:pt x="1390348" y="873085"/>
                  </a:cubicBezTo>
                  <a:cubicBezTo>
                    <a:pt x="966023" y="873085"/>
                    <a:pt x="576467" y="954255"/>
                    <a:pt x="232295" y="1114121"/>
                  </a:cubicBezTo>
                  <a:lnTo>
                    <a:pt x="0" y="1238681"/>
                  </a:lnTo>
                  <a:lnTo>
                    <a:pt x="0" y="263550"/>
                  </a:lnTo>
                  <a:lnTo>
                    <a:pt x="34329" y="248767"/>
                  </a:lnTo>
                  <a:cubicBezTo>
                    <a:pt x="439058" y="87831"/>
                    <a:pt x="892378" y="0"/>
                    <a:pt x="138976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40" name="Freeform: Shape 39">
              <a:extLst>
                <a:ext uri="{FF2B5EF4-FFF2-40B4-BE49-F238E27FC236}">
                  <a16:creationId xmlns:a16="http://schemas.microsoft.com/office/drawing/2014/main" id="{BB937BE4-F949-4583-8DF7-F3EE5BA02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423049" cy="6857275"/>
            </a:xfrm>
            <a:custGeom>
              <a:avLst/>
              <a:gdLst>
                <a:gd name="connsiteX0" fmla="*/ 3207935 w 6423049"/>
                <a:gd name="connsiteY0" fmla="*/ 0 h 6857275"/>
                <a:gd name="connsiteX1" fmla="*/ 6423049 w 6423049"/>
                <a:gd name="connsiteY1" fmla="*/ 0 h 6857275"/>
                <a:gd name="connsiteX2" fmla="*/ 6423049 w 6423049"/>
                <a:gd name="connsiteY2" fmla="*/ 6857275 h 6857275"/>
                <a:gd name="connsiteX3" fmla="*/ 5115455 w 6423049"/>
                <a:gd name="connsiteY3" fmla="*/ 6857275 h 6857275"/>
                <a:gd name="connsiteX4" fmla="*/ 5327016 w 6423049"/>
                <a:gd name="connsiteY4" fmla="*/ 6576778 h 6857275"/>
                <a:gd name="connsiteX5" fmla="*/ 6096492 w 6423049"/>
                <a:gd name="connsiteY5" fmla="*/ 4101445 h 6857275"/>
                <a:gd name="connsiteX6" fmla="*/ 3253269 w 6423049"/>
                <a:gd name="connsiteY6" fmla="*/ 15400 h 6857275"/>
                <a:gd name="connsiteX7" fmla="*/ 0 w 6423049"/>
                <a:gd name="connsiteY7" fmla="*/ 0 h 6857275"/>
                <a:gd name="connsiteX8" fmla="*/ 318887 w 6423049"/>
                <a:gd name="connsiteY8" fmla="*/ 0 h 6857275"/>
                <a:gd name="connsiteX9" fmla="*/ 273553 w 6423049"/>
                <a:gd name="connsiteY9" fmla="*/ 15400 h 6857275"/>
                <a:gd name="connsiteX10" fmla="*/ 76780 w 6423049"/>
                <a:gd name="connsiteY10" fmla="*/ 93287 h 6857275"/>
                <a:gd name="connsiteX11" fmla="*/ 0 w 6423049"/>
                <a:gd name="connsiteY11" fmla="*/ 128134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49" h="6857275">
                  <a:moveTo>
                    <a:pt x="3207935" y="0"/>
                  </a:moveTo>
                  <a:lnTo>
                    <a:pt x="6423049" y="0"/>
                  </a:lnTo>
                  <a:lnTo>
                    <a:pt x="6423049" y="6857275"/>
                  </a:lnTo>
                  <a:lnTo>
                    <a:pt x="5115455" y="6857275"/>
                  </a:lnTo>
                  <a:lnTo>
                    <a:pt x="5327016" y="6576778"/>
                  </a:lnTo>
                  <a:cubicBezTo>
                    <a:pt x="5812196" y="5874153"/>
                    <a:pt x="6096492" y="5021129"/>
                    <a:pt x="6096492" y="4101445"/>
                  </a:cubicBezTo>
                  <a:cubicBezTo>
                    <a:pt x="6096492" y="2224539"/>
                    <a:pt x="4912418" y="625268"/>
                    <a:pt x="3253269" y="15400"/>
                  </a:cubicBezTo>
                  <a:close/>
                  <a:moveTo>
                    <a:pt x="0" y="0"/>
                  </a:moveTo>
                  <a:lnTo>
                    <a:pt x="318887" y="0"/>
                  </a:lnTo>
                  <a:lnTo>
                    <a:pt x="273553" y="15400"/>
                  </a:lnTo>
                  <a:cubicBezTo>
                    <a:pt x="207186" y="39794"/>
                    <a:pt x="141580" y="65772"/>
                    <a:pt x="76780" y="93287"/>
                  </a:cubicBezTo>
                  <a:lnTo>
                    <a:pt x="0" y="1281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41" name="Freeform: Shape 40">
              <a:extLst>
                <a:ext uri="{FF2B5EF4-FFF2-40B4-BE49-F238E27FC236}">
                  <a16:creationId xmlns:a16="http://schemas.microsoft.com/office/drawing/2014/main" id="{B6EBAF51-610B-41B6-9517-1518958C7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158587" cy="6857275"/>
            </a:xfrm>
            <a:custGeom>
              <a:avLst/>
              <a:gdLst>
                <a:gd name="connsiteX0" fmla="*/ 233278 w 6158587"/>
                <a:gd name="connsiteY0" fmla="*/ 0 h 6857275"/>
                <a:gd name="connsiteX1" fmla="*/ 3441063 w 6158587"/>
                <a:gd name="connsiteY1" fmla="*/ 0 h 6857275"/>
                <a:gd name="connsiteX2" fmla="*/ 3535825 w 6158587"/>
                <a:gd name="connsiteY2" fmla="*/ 38136 h 6857275"/>
                <a:gd name="connsiteX3" fmla="*/ 6158587 w 6158587"/>
                <a:gd name="connsiteY3" fmla="*/ 4076179 h 6857275"/>
                <a:gd name="connsiteX4" fmla="*/ 5573039 w 6158587"/>
                <a:gd name="connsiteY4" fmla="*/ 6283960 h 6857275"/>
                <a:gd name="connsiteX5" fmla="*/ 5222761 w 6158587"/>
                <a:gd name="connsiteY5" fmla="*/ 6804016 h 6857275"/>
                <a:gd name="connsiteX6" fmla="*/ 5179011 w 6158587"/>
                <a:gd name="connsiteY6" fmla="*/ 6857275 h 6857275"/>
                <a:gd name="connsiteX7" fmla="*/ 4477061 w 6158587"/>
                <a:gd name="connsiteY7" fmla="*/ 6857275 h 6857275"/>
                <a:gd name="connsiteX8" fmla="*/ 4532922 w 6158587"/>
                <a:gd name="connsiteY8" fmla="*/ 6798071 h 6857275"/>
                <a:gd name="connsiteX9" fmla="*/ 4660563 w 6158587"/>
                <a:gd name="connsiteY9" fmla="*/ 6651672 h 6857275"/>
                <a:gd name="connsiteX10" fmla="*/ 4772511 w 6158587"/>
                <a:gd name="connsiteY10" fmla="*/ 6513379 h 6857275"/>
                <a:gd name="connsiteX11" fmla="*/ 4781959 w 6158587"/>
                <a:gd name="connsiteY11" fmla="*/ 6501404 h 6857275"/>
                <a:gd name="connsiteX12" fmla="*/ 4800713 w 6158587"/>
                <a:gd name="connsiteY12" fmla="*/ 6476578 h 6857275"/>
                <a:gd name="connsiteX13" fmla="*/ 4897916 w 6158587"/>
                <a:gd name="connsiteY13" fmla="*/ 6345878 h 6857275"/>
                <a:gd name="connsiteX14" fmla="*/ 4953461 w 6158587"/>
                <a:gd name="connsiteY14" fmla="*/ 6268773 h 6857275"/>
                <a:gd name="connsiteX15" fmla="*/ 5015304 w 6158587"/>
                <a:gd name="connsiteY15" fmla="*/ 6182904 h 6857275"/>
                <a:gd name="connsiteX16" fmla="*/ 5136557 w 6158587"/>
                <a:gd name="connsiteY16" fmla="*/ 6021245 h 6857275"/>
                <a:gd name="connsiteX17" fmla="*/ 5232471 w 6158587"/>
                <a:gd name="connsiteY17" fmla="*/ 5895802 h 6857275"/>
                <a:gd name="connsiteX18" fmla="*/ 5377488 w 6158587"/>
                <a:gd name="connsiteY18" fmla="*/ 5704644 h 6857275"/>
                <a:gd name="connsiteX19" fmla="*/ 5492012 w 6158587"/>
                <a:gd name="connsiteY19" fmla="*/ 5545320 h 6857275"/>
                <a:gd name="connsiteX20" fmla="*/ 5598378 w 6158587"/>
                <a:gd name="connsiteY20" fmla="*/ 5383077 h 6857275"/>
                <a:gd name="connsiteX21" fmla="*/ 5694293 w 6158587"/>
                <a:gd name="connsiteY21" fmla="*/ 5215869 h 6857275"/>
                <a:gd name="connsiteX22" fmla="*/ 5726646 w 6158587"/>
                <a:gd name="connsiteY22" fmla="*/ 5151759 h 6857275"/>
                <a:gd name="connsiteX23" fmla="*/ 5736953 w 6158587"/>
                <a:gd name="connsiteY23" fmla="*/ 5130730 h 6857275"/>
                <a:gd name="connsiteX24" fmla="*/ 5748406 w 6158587"/>
                <a:gd name="connsiteY24" fmla="*/ 5105613 h 6857275"/>
                <a:gd name="connsiteX25" fmla="*/ 5775318 w 6158587"/>
                <a:gd name="connsiteY25" fmla="*/ 5043695 h 6857275"/>
                <a:gd name="connsiteX26" fmla="*/ 5887267 w 6158587"/>
                <a:gd name="connsiteY26" fmla="*/ 4677444 h 6857275"/>
                <a:gd name="connsiteX27" fmla="*/ 5925776 w 6158587"/>
                <a:gd name="connsiteY27" fmla="*/ 4291476 h 6857275"/>
                <a:gd name="connsiteX28" fmla="*/ 5837592 w 6158587"/>
                <a:gd name="connsiteY28" fmla="*/ 3514285 h 6857275"/>
                <a:gd name="connsiteX29" fmla="*/ 5728651 w 6158587"/>
                <a:gd name="connsiteY29" fmla="*/ 3139270 h 6857275"/>
                <a:gd name="connsiteX30" fmla="*/ 5728651 w 6158587"/>
                <a:gd name="connsiteY30" fmla="*/ 3138540 h 6857275"/>
                <a:gd name="connsiteX31" fmla="*/ 5707749 w 6158587"/>
                <a:gd name="connsiteY31" fmla="*/ 3080127 h 6857275"/>
                <a:gd name="connsiteX32" fmla="*/ 5695151 w 6158587"/>
                <a:gd name="connsiteY32" fmla="*/ 3046393 h 6857275"/>
                <a:gd name="connsiteX33" fmla="*/ 5662512 w 6158587"/>
                <a:gd name="connsiteY33" fmla="*/ 2963300 h 6857275"/>
                <a:gd name="connsiteX34" fmla="*/ 5659648 w 6158587"/>
                <a:gd name="connsiteY34" fmla="*/ 2956436 h 6857275"/>
                <a:gd name="connsiteX35" fmla="*/ 5641039 w 6158587"/>
                <a:gd name="connsiteY35" fmla="*/ 2911751 h 6857275"/>
                <a:gd name="connsiteX36" fmla="*/ 5621283 w 6158587"/>
                <a:gd name="connsiteY36" fmla="*/ 2867941 h 6857275"/>
                <a:gd name="connsiteX37" fmla="*/ 5581056 w 6158587"/>
                <a:gd name="connsiteY37" fmla="*/ 2780320 h 6857275"/>
                <a:gd name="connsiteX38" fmla="*/ 5397674 w 6158587"/>
                <a:gd name="connsiteY38" fmla="*/ 2438163 h 6857275"/>
                <a:gd name="connsiteX39" fmla="*/ 5182080 w 6158587"/>
                <a:gd name="connsiteY39" fmla="*/ 2116889 h 6857275"/>
                <a:gd name="connsiteX40" fmla="*/ 4676024 w 6158587"/>
                <a:gd name="connsiteY40" fmla="*/ 1540786 h 6857275"/>
                <a:gd name="connsiteX41" fmla="*/ 4391860 w 6158587"/>
                <a:gd name="connsiteY41" fmla="*/ 1286395 h 6857275"/>
                <a:gd name="connsiteX42" fmla="*/ 4318851 w 6158587"/>
                <a:gd name="connsiteY42" fmla="*/ 1226959 h 6857275"/>
                <a:gd name="connsiteX43" fmla="*/ 4306254 w 6158587"/>
                <a:gd name="connsiteY43" fmla="*/ 1216883 h 6857275"/>
                <a:gd name="connsiteX44" fmla="*/ 4244123 w 6158587"/>
                <a:gd name="connsiteY44" fmla="*/ 1168254 h 6857275"/>
                <a:gd name="connsiteX45" fmla="*/ 4092378 w 6158587"/>
                <a:gd name="connsiteY45" fmla="*/ 1055078 h 6857275"/>
                <a:gd name="connsiteX46" fmla="*/ 3449179 w 6158587"/>
                <a:gd name="connsiteY46" fmla="*/ 660348 h 6857275"/>
                <a:gd name="connsiteX47" fmla="*/ 3110758 w 6158587"/>
                <a:gd name="connsiteY47" fmla="*/ 500442 h 6857275"/>
                <a:gd name="connsiteX48" fmla="*/ 2762316 w 6158587"/>
                <a:gd name="connsiteY48" fmla="*/ 368135 h 6857275"/>
                <a:gd name="connsiteX49" fmla="*/ 2404426 w 6158587"/>
                <a:gd name="connsiteY49" fmla="*/ 264452 h 6857275"/>
                <a:gd name="connsiteX50" fmla="*/ 2040668 w 6158587"/>
                <a:gd name="connsiteY50" fmla="*/ 191435 h 6857275"/>
                <a:gd name="connsiteX51" fmla="*/ 1461459 w 6158587"/>
                <a:gd name="connsiteY51" fmla="*/ 147625 h 6857275"/>
                <a:gd name="connsiteX52" fmla="*/ 1300837 w 6158587"/>
                <a:gd name="connsiteY52" fmla="*/ 150983 h 6857275"/>
                <a:gd name="connsiteX53" fmla="*/ 932928 w 6158587"/>
                <a:gd name="connsiteY53" fmla="*/ 183842 h 6857275"/>
                <a:gd name="connsiteX54" fmla="*/ 568022 w 6158587"/>
                <a:gd name="connsiteY54" fmla="*/ 256858 h 6857275"/>
                <a:gd name="connsiteX55" fmla="*/ 39597 w 6158587"/>
                <a:gd name="connsiteY55" fmla="*/ 447169 h 6857275"/>
                <a:gd name="connsiteX56" fmla="*/ 0 w 6158587"/>
                <a:gd name="connsiteY56" fmla="*/ 467328 h 6857275"/>
                <a:gd name="connsiteX57" fmla="*/ 0 w 6158587"/>
                <a:gd name="connsiteY57" fmla="*/ 112255 h 6857275"/>
                <a:gd name="connsiteX58" fmla="*/ 79310 w 6158587"/>
                <a:gd name="connsiteY58" fmla="*/ 70390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58587" h="6857275">
                  <a:moveTo>
                    <a:pt x="233278" y="0"/>
                  </a:moveTo>
                  <a:lnTo>
                    <a:pt x="3441063" y="0"/>
                  </a:lnTo>
                  <a:lnTo>
                    <a:pt x="3535825" y="38136"/>
                  </a:lnTo>
                  <a:cubicBezTo>
                    <a:pt x="5077434" y="703644"/>
                    <a:pt x="6158926" y="2261149"/>
                    <a:pt x="6158587" y="4076179"/>
                  </a:cubicBezTo>
                  <a:cubicBezTo>
                    <a:pt x="6158441" y="4852011"/>
                    <a:pt x="5956378" y="5613884"/>
                    <a:pt x="5573039" y="6283960"/>
                  </a:cubicBezTo>
                  <a:cubicBezTo>
                    <a:pt x="5468266" y="6466229"/>
                    <a:pt x="5351134" y="6639962"/>
                    <a:pt x="5222761" y="6804016"/>
                  </a:cubicBezTo>
                  <a:lnTo>
                    <a:pt x="5179011" y="6857275"/>
                  </a:lnTo>
                  <a:lnTo>
                    <a:pt x="4477061" y="6857275"/>
                  </a:lnTo>
                  <a:lnTo>
                    <a:pt x="4532922" y="6798071"/>
                  </a:lnTo>
                  <a:cubicBezTo>
                    <a:pt x="4575851" y="6750793"/>
                    <a:pt x="4618547" y="6701908"/>
                    <a:pt x="4660563" y="6651672"/>
                  </a:cubicBezTo>
                  <a:cubicBezTo>
                    <a:pt x="4698786" y="6606693"/>
                    <a:pt x="4736294" y="6559232"/>
                    <a:pt x="4772511" y="6513379"/>
                  </a:cubicBezTo>
                  <a:lnTo>
                    <a:pt x="4781959" y="6501404"/>
                  </a:lnTo>
                  <a:lnTo>
                    <a:pt x="4800713" y="6476578"/>
                  </a:lnTo>
                  <a:cubicBezTo>
                    <a:pt x="4833067" y="6434082"/>
                    <a:pt x="4866565" y="6389979"/>
                    <a:pt x="4897916" y="6345878"/>
                  </a:cubicBezTo>
                  <a:cubicBezTo>
                    <a:pt x="4916097" y="6321199"/>
                    <a:pt x="4934277" y="6295788"/>
                    <a:pt x="4953461" y="6268773"/>
                  </a:cubicBezTo>
                  <a:cubicBezTo>
                    <a:pt x="4972643" y="6241756"/>
                    <a:pt x="4994547" y="6211234"/>
                    <a:pt x="5015304" y="6182904"/>
                  </a:cubicBezTo>
                  <a:cubicBezTo>
                    <a:pt x="5059253" y="6123177"/>
                    <a:pt x="5103202" y="6065201"/>
                    <a:pt x="5136557" y="6021245"/>
                  </a:cubicBezTo>
                  <a:cubicBezTo>
                    <a:pt x="5169913" y="5977289"/>
                    <a:pt x="5200977" y="5936836"/>
                    <a:pt x="5232471" y="5895802"/>
                  </a:cubicBezTo>
                  <a:cubicBezTo>
                    <a:pt x="5280429" y="5833299"/>
                    <a:pt x="5330104" y="5768607"/>
                    <a:pt x="5377488" y="5704644"/>
                  </a:cubicBezTo>
                  <a:cubicBezTo>
                    <a:pt x="5414708" y="5654117"/>
                    <a:pt x="5454220" y="5600229"/>
                    <a:pt x="5492012" y="5545320"/>
                  </a:cubicBezTo>
                  <a:cubicBezTo>
                    <a:pt x="5532669" y="5485739"/>
                    <a:pt x="5566453" y="5435067"/>
                    <a:pt x="5598378" y="5383077"/>
                  </a:cubicBezTo>
                  <a:cubicBezTo>
                    <a:pt x="5639177" y="5317217"/>
                    <a:pt x="5668668" y="5266250"/>
                    <a:pt x="5694293" y="5215869"/>
                  </a:cubicBezTo>
                  <a:cubicBezTo>
                    <a:pt x="5705458" y="5195133"/>
                    <a:pt x="5715765" y="5174104"/>
                    <a:pt x="5726646" y="5151759"/>
                  </a:cubicBezTo>
                  <a:lnTo>
                    <a:pt x="5736953" y="5130730"/>
                  </a:lnTo>
                  <a:cubicBezTo>
                    <a:pt x="5740675" y="5122261"/>
                    <a:pt x="5744540" y="5113938"/>
                    <a:pt x="5748406" y="5105613"/>
                  </a:cubicBezTo>
                  <a:cubicBezTo>
                    <a:pt x="5757997" y="5084293"/>
                    <a:pt x="5767159" y="5064140"/>
                    <a:pt x="5775318" y="5043695"/>
                  </a:cubicBezTo>
                  <a:cubicBezTo>
                    <a:pt x="5824718" y="4925802"/>
                    <a:pt x="5862228" y="4803091"/>
                    <a:pt x="5887267" y="4677444"/>
                  </a:cubicBezTo>
                  <a:cubicBezTo>
                    <a:pt x="5911983" y="4550307"/>
                    <a:pt x="5924876" y="4421080"/>
                    <a:pt x="5925776" y="4291476"/>
                  </a:cubicBezTo>
                  <a:cubicBezTo>
                    <a:pt x="5925724" y="4029813"/>
                    <a:pt x="5896133" y="3769041"/>
                    <a:pt x="5837592" y="3514285"/>
                  </a:cubicBezTo>
                  <a:cubicBezTo>
                    <a:pt x="5808496" y="3387220"/>
                    <a:pt x="5772120" y="3261997"/>
                    <a:pt x="5728651" y="3139270"/>
                  </a:cubicBezTo>
                  <a:lnTo>
                    <a:pt x="5728651" y="3138540"/>
                  </a:lnTo>
                  <a:cubicBezTo>
                    <a:pt x="5722351" y="3119409"/>
                    <a:pt x="5715193" y="3100717"/>
                    <a:pt x="5707749" y="3080127"/>
                  </a:cubicBezTo>
                  <a:cubicBezTo>
                    <a:pt x="5703455" y="3068883"/>
                    <a:pt x="5699302" y="3057637"/>
                    <a:pt x="5695151" y="3046393"/>
                  </a:cubicBezTo>
                  <a:cubicBezTo>
                    <a:pt x="5685131" y="3018793"/>
                    <a:pt x="5674107" y="2991778"/>
                    <a:pt x="5662512" y="2963300"/>
                  </a:cubicBezTo>
                  <a:lnTo>
                    <a:pt x="5659648" y="2956436"/>
                  </a:lnTo>
                  <a:lnTo>
                    <a:pt x="5641039" y="2911751"/>
                  </a:lnTo>
                  <a:lnTo>
                    <a:pt x="5621283" y="2867941"/>
                  </a:lnTo>
                  <a:cubicBezTo>
                    <a:pt x="5609687" y="2841362"/>
                    <a:pt x="5595944" y="2810548"/>
                    <a:pt x="5581056" y="2780320"/>
                  </a:cubicBezTo>
                  <a:cubicBezTo>
                    <a:pt x="5530665" y="2672839"/>
                    <a:pt x="5470683" y="2561270"/>
                    <a:pt x="5397674" y="2438163"/>
                  </a:cubicBezTo>
                  <a:cubicBezTo>
                    <a:pt x="5332395" y="2330974"/>
                    <a:pt x="5259814" y="2222909"/>
                    <a:pt x="5182080" y="2116889"/>
                  </a:cubicBezTo>
                  <a:cubicBezTo>
                    <a:pt x="5029667" y="1910602"/>
                    <a:pt x="4860375" y="1717880"/>
                    <a:pt x="4676024" y="1540786"/>
                  </a:cubicBezTo>
                  <a:cubicBezTo>
                    <a:pt x="4590130" y="1458131"/>
                    <a:pt x="4497795" y="1374893"/>
                    <a:pt x="4391860" y="1286395"/>
                  </a:cubicBezTo>
                  <a:cubicBezTo>
                    <a:pt x="4370530" y="1268433"/>
                    <a:pt x="4345334" y="1247404"/>
                    <a:pt x="4318851" y="1226959"/>
                  </a:cubicBezTo>
                  <a:lnTo>
                    <a:pt x="4306254" y="1216883"/>
                  </a:lnTo>
                  <a:cubicBezTo>
                    <a:pt x="4285925" y="1200673"/>
                    <a:pt x="4264880" y="1183880"/>
                    <a:pt x="4244123" y="1168254"/>
                  </a:cubicBezTo>
                  <a:cubicBezTo>
                    <a:pt x="4189438" y="1125467"/>
                    <a:pt x="4134322" y="1085307"/>
                    <a:pt x="4092378" y="1055078"/>
                  </a:cubicBezTo>
                  <a:cubicBezTo>
                    <a:pt x="3887264" y="908357"/>
                    <a:pt x="3672344" y="776461"/>
                    <a:pt x="3449179" y="660348"/>
                  </a:cubicBezTo>
                  <a:cubicBezTo>
                    <a:pt x="3338519" y="602958"/>
                    <a:pt x="3224710" y="549071"/>
                    <a:pt x="3110758" y="500442"/>
                  </a:cubicBezTo>
                  <a:cubicBezTo>
                    <a:pt x="2996806" y="451812"/>
                    <a:pt x="2879991" y="407565"/>
                    <a:pt x="2762316" y="368135"/>
                  </a:cubicBezTo>
                  <a:cubicBezTo>
                    <a:pt x="2649508" y="330312"/>
                    <a:pt x="2529403" y="295119"/>
                    <a:pt x="2404426" y="264452"/>
                  </a:cubicBezTo>
                  <a:cubicBezTo>
                    <a:pt x="2288900" y="236121"/>
                    <a:pt x="2166502" y="211733"/>
                    <a:pt x="2040668" y="191435"/>
                  </a:cubicBezTo>
                  <a:cubicBezTo>
                    <a:pt x="1848910" y="162425"/>
                    <a:pt x="1655321" y="147782"/>
                    <a:pt x="1461459" y="147625"/>
                  </a:cubicBezTo>
                  <a:cubicBezTo>
                    <a:pt x="1408061" y="147625"/>
                    <a:pt x="1354092" y="148794"/>
                    <a:pt x="1300837" y="150983"/>
                  </a:cubicBezTo>
                  <a:cubicBezTo>
                    <a:pt x="1177739" y="155618"/>
                    <a:pt x="1054939" y="166584"/>
                    <a:pt x="932928" y="183842"/>
                  </a:cubicBezTo>
                  <a:cubicBezTo>
                    <a:pt x="810083" y="201379"/>
                    <a:pt x="688259" y="225753"/>
                    <a:pt x="568022" y="256858"/>
                  </a:cubicBezTo>
                  <a:cubicBezTo>
                    <a:pt x="386369" y="303536"/>
                    <a:pt x="209474" y="367270"/>
                    <a:pt x="39597" y="447169"/>
                  </a:cubicBezTo>
                  <a:lnTo>
                    <a:pt x="0" y="467328"/>
                  </a:lnTo>
                  <a:lnTo>
                    <a:pt x="0" y="112255"/>
                  </a:lnTo>
                  <a:lnTo>
                    <a:pt x="79310" y="7039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grpSp>
      <p:sp>
        <p:nvSpPr>
          <p:cNvPr id="28" name="TextBox 2">
            <a:extLst>
              <a:ext uri="{FF2B5EF4-FFF2-40B4-BE49-F238E27FC236}">
                <a16:creationId xmlns:a16="http://schemas.microsoft.com/office/drawing/2014/main" id="{F112C815-8CD2-448D-AB3F-9385DB90F6A9}"/>
              </a:ext>
            </a:extLst>
          </p:cNvPr>
          <p:cNvSpPr txBox="1"/>
          <p:nvPr/>
        </p:nvSpPr>
        <p:spPr>
          <a:xfrm>
            <a:off x="5063490" y="1563329"/>
            <a:ext cx="3651885" cy="4080386"/>
          </a:xfrm>
          <a:prstGeom prst="rect">
            <a:avLst/>
          </a:prstGeom>
        </p:spPr>
        <p:txBody>
          <a:bodyPr vert="horz" lIns="91440" tIns="45720" rIns="91440" bIns="45720" rtlCol="0" anchor="b">
            <a:normAutofit fontScale="92500" lnSpcReduction="20000"/>
          </a:bodyPr>
          <a:lstStyle/>
          <a:p>
            <a:pPr marL="114300">
              <a:lnSpc>
                <a:spcPct val="90000"/>
              </a:lnSpc>
              <a:spcAft>
                <a:spcPts val="600"/>
              </a:spcAft>
            </a:pPr>
            <a:r>
              <a:rPr lang="en-US" sz="1600" b="1" kern="1200" dirty="0">
                <a:solidFill>
                  <a:schemeClr val="bg2"/>
                </a:solidFill>
                <a:latin typeface="+mn-lt"/>
                <a:ea typeface="+mn-ea"/>
                <a:cs typeface="+mn-cs"/>
              </a:rPr>
              <a:t>Explore our Fellowships</a:t>
            </a:r>
            <a:endParaRPr lang="en-US" sz="1600" kern="1200" dirty="0">
              <a:solidFill>
                <a:schemeClr val="bg2"/>
              </a:solidFill>
              <a:latin typeface="+mn-lt"/>
              <a:ea typeface="+mn-ea"/>
              <a:cs typeface="+mn-cs"/>
            </a:endParaRPr>
          </a:p>
          <a:p>
            <a:pPr marL="28575">
              <a:lnSpc>
                <a:spcPct val="90000"/>
              </a:lnSpc>
              <a:spcAft>
                <a:spcPts val="600"/>
              </a:spcAft>
              <a:buSzPts val="1000"/>
              <a:tabLst>
                <a:tab pos="342900" algn="l"/>
              </a:tabLst>
            </a:pPr>
            <a:r>
              <a:rPr lang="en-US" sz="1600" kern="1200" dirty="0">
                <a:solidFill>
                  <a:schemeClr val="tx1"/>
                </a:solidFill>
                <a:latin typeface="+mn-lt"/>
                <a:ea typeface="+mn-ea"/>
                <a:cs typeface="+mn-cs"/>
              </a:rPr>
              <a:t>Interested in a particular subject? Visit the group's website or email it to learn more.</a:t>
            </a: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Amateur Radio</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Chess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Educators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Fishing</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Flying</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Golf</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Hiking</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Photographers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Railroads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Recreational Vehicles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Rotary on Stamps</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Rowing</a:t>
            </a:r>
            <a:endParaRPr lang="en-US" sz="1500" kern="1200" dirty="0">
              <a:solidFill>
                <a:schemeClr val="tx2"/>
              </a:solidFill>
              <a:latin typeface="+mn-lt"/>
              <a:ea typeface="+mn-ea"/>
              <a:cs typeface="+mn-cs"/>
            </a:endParaRPr>
          </a:p>
          <a:p>
            <a:pPr marL="28575">
              <a:lnSpc>
                <a:spcPct val="90000"/>
              </a:lnSpc>
              <a:spcAft>
                <a:spcPts val="600"/>
              </a:spcAft>
              <a:buSzPts val="1000"/>
              <a:tabLst>
                <a:tab pos="342900" algn="l"/>
              </a:tabLst>
            </a:pPr>
            <a:r>
              <a:rPr lang="en-US" sz="1500" b="1" u="sng" kern="1200" dirty="0">
                <a:solidFill>
                  <a:schemeClr val="tx2"/>
                </a:solidFill>
                <a:latin typeface="+mn-lt"/>
                <a:ea typeface="+mn-ea"/>
                <a:cs typeface="+mn-cs"/>
                <a:hlinkClick r:id="rId3"/>
              </a:rPr>
              <a:t>Scouting</a:t>
            </a:r>
            <a:endParaRPr lang="en-US" sz="1500" b="1" u="sng" kern="1200" dirty="0">
              <a:solidFill>
                <a:schemeClr val="tx2"/>
              </a:solidFill>
              <a:latin typeface="+mn-lt"/>
              <a:ea typeface="+mn-ea"/>
              <a:cs typeface="+mn-cs"/>
            </a:endParaRPr>
          </a:p>
        </p:txBody>
      </p:sp>
    </p:spTree>
    <p:extLst>
      <p:ext uri="{BB962C8B-B14F-4D97-AF65-F5344CB8AC3E}">
        <p14:creationId xmlns:p14="http://schemas.microsoft.com/office/powerpoint/2010/main" val="910514743"/>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6"/>
          <p:cNvSpPr txBox="1">
            <a:spLocks noGrp="1"/>
          </p:cNvSpPr>
          <p:nvPr>
            <p:ph type="title"/>
          </p:nvPr>
        </p:nvSpPr>
        <p:spPr>
          <a:xfrm>
            <a:off x="457200" y="28572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Calibri"/>
              <a:buNone/>
            </a:pPr>
            <a:br>
              <a:rPr lang="en-CA" b="1">
                <a:latin typeface="Calibri"/>
                <a:ea typeface="Calibri"/>
                <a:cs typeface="Calibri"/>
                <a:sym typeface="Calibri"/>
              </a:rPr>
            </a:br>
            <a:r>
              <a:rPr lang="en-CA" b="1">
                <a:latin typeface="Calibri"/>
                <a:ea typeface="Calibri"/>
                <a:cs typeface="Calibri"/>
                <a:sym typeface="Calibri"/>
              </a:rPr>
              <a:t>Rotary's Commitment to Diversity, Equity, and Inclusion</a:t>
            </a:r>
            <a:br>
              <a:rPr lang="en-CA" b="1">
                <a:latin typeface="Calibri"/>
                <a:ea typeface="Calibri"/>
                <a:cs typeface="Calibri"/>
                <a:sym typeface="Calibri"/>
              </a:rPr>
            </a:br>
            <a:endParaRPr>
              <a:latin typeface="Calibri"/>
              <a:ea typeface="Calibri"/>
              <a:cs typeface="Calibri"/>
              <a:sym typeface="Calibri"/>
            </a:endParaRPr>
          </a:p>
        </p:txBody>
      </p:sp>
      <p:sp>
        <p:nvSpPr>
          <p:cNvPr id="375" name="Google Shape;375;p16"/>
          <p:cNvSpPr txBox="1">
            <a:spLocks noGrp="1"/>
          </p:cNvSpPr>
          <p:nvPr>
            <p:ph type="body" idx="1"/>
          </p:nvPr>
        </p:nvSpPr>
        <p:spPr>
          <a:xfrm>
            <a:off x="771282" y="1428722"/>
            <a:ext cx="8715300" cy="53580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None/>
            </a:pPr>
            <a:r>
              <a:rPr lang="en-CA"/>
              <a:t> </a:t>
            </a:r>
            <a:endParaRPr/>
          </a:p>
          <a:p>
            <a:pPr marL="342900" lvl="0" indent="-139700" algn="l" rtl="0">
              <a:spcBef>
                <a:spcPts val="640"/>
              </a:spcBef>
              <a:spcAft>
                <a:spcPts val="0"/>
              </a:spcAft>
              <a:buClr>
                <a:schemeClr val="lt1"/>
              </a:buClr>
              <a:buSzPts val="3200"/>
              <a:buNone/>
            </a:pPr>
            <a:endParaRPr/>
          </a:p>
        </p:txBody>
      </p:sp>
      <p:pic>
        <p:nvPicPr>
          <p:cNvPr id="376" name="Google Shape;376;p16"/>
          <p:cNvPicPr preferRelativeResize="0"/>
          <p:nvPr/>
        </p:nvPicPr>
        <p:blipFill rotWithShape="1">
          <a:blip r:embed="rId3">
            <a:alphaModFix/>
          </a:blip>
          <a:srcRect/>
          <a:stretch/>
        </p:blipFill>
        <p:spPr>
          <a:xfrm>
            <a:off x="457225" y="2060848"/>
            <a:ext cx="2510533" cy="2510533"/>
          </a:xfrm>
          <a:prstGeom prst="rect">
            <a:avLst/>
          </a:prstGeom>
          <a:noFill/>
          <a:ln>
            <a:noFill/>
          </a:ln>
        </p:spPr>
      </p:pic>
      <p:sp>
        <p:nvSpPr>
          <p:cNvPr id="377" name="Google Shape;377;p16"/>
          <p:cNvSpPr txBox="1"/>
          <p:nvPr/>
        </p:nvSpPr>
        <p:spPr>
          <a:xfrm>
            <a:off x="468229" y="4939193"/>
            <a:ext cx="2510531"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chemeClr val="dk1"/>
                </a:solidFill>
                <a:latin typeface="Calibri"/>
                <a:ea typeface="Calibri"/>
                <a:cs typeface="Calibri"/>
                <a:sym typeface="Calibri"/>
              </a:rPr>
              <a:t>Rotary welcomes people of all backgrounds,  cultures, experiences, and identities.</a:t>
            </a:r>
            <a:endParaRPr/>
          </a:p>
        </p:txBody>
      </p:sp>
      <p:sp>
        <p:nvSpPr>
          <p:cNvPr id="378" name="Google Shape;378;p16"/>
          <p:cNvSpPr txBox="1"/>
          <p:nvPr/>
        </p:nvSpPr>
        <p:spPr>
          <a:xfrm>
            <a:off x="468228" y="4561401"/>
            <a:ext cx="2510532" cy="369332"/>
          </a:xfrm>
          <a:prstGeom prst="rect">
            <a:avLst/>
          </a:prstGeom>
          <a:solidFill>
            <a:srgbClr val="00B0F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800" b="1">
                <a:solidFill>
                  <a:schemeClr val="lt1"/>
                </a:solidFill>
                <a:latin typeface="Arial"/>
                <a:ea typeface="Arial"/>
                <a:cs typeface="Arial"/>
                <a:sym typeface="Arial"/>
              </a:rPr>
              <a:t>DIVERSITY</a:t>
            </a:r>
            <a:endParaRPr/>
          </a:p>
        </p:txBody>
      </p:sp>
      <p:pic>
        <p:nvPicPr>
          <p:cNvPr id="379" name="Google Shape;379;p16"/>
          <p:cNvPicPr preferRelativeResize="0"/>
          <p:nvPr/>
        </p:nvPicPr>
        <p:blipFill rotWithShape="1">
          <a:blip r:embed="rId4">
            <a:alphaModFix/>
          </a:blip>
          <a:srcRect/>
          <a:stretch/>
        </p:blipFill>
        <p:spPr>
          <a:xfrm>
            <a:off x="3281409" y="2060848"/>
            <a:ext cx="2545665" cy="2510532"/>
          </a:xfrm>
          <a:prstGeom prst="rect">
            <a:avLst/>
          </a:prstGeom>
          <a:noFill/>
          <a:ln>
            <a:noFill/>
          </a:ln>
        </p:spPr>
      </p:pic>
      <p:sp>
        <p:nvSpPr>
          <p:cNvPr id="380" name="Google Shape;380;p16"/>
          <p:cNvSpPr txBox="1"/>
          <p:nvPr/>
        </p:nvSpPr>
        <p:spPr>
          <a:xfrm>
            <a:off x="3281115" y="4561401"/>
            <a:ext cx="2546253" cy="367813"/>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800" b="1">
                <a:solidFill>
                  <a:schemeClr val="lt1"/>
                </a:solidFill>
                <a:latin typeface="Arial"/>
                <a:ea typeface="Arial"/>
                <a:cs typeface="Arial"/>
                <a:sym typeface="Arial"/>
              </a:rPr>
              <a:t>EQUITY</a:t>
            </a:r>
            <a:endParaRPr/>
          </a:p>
        </p:txBody>
      </p:sp>
      <p:sp>
        <p:nvSpPr>
          <p:cNvPr id="381" name="Google Shape;381;p16"/>
          <p:cNvSpPr txBox="1"/>
          <p:nvPr/>
        </p:nvSpPr>
        <p:spPr>
          <a:xfrm>
            <a:off x="3280822" y="4929214"/>
            <a:ext cx="2546253"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chemeClr val="dk1"/>
                </a:solidFill>
                <a:latin typeface="Calibri"/>
                <a:ea typeface="Calibri"/>
                <a:cs typeface="Calibri"/>
                <a:sym typeface="Calibri"/>
              </a:rPr>
              <a:t>Rotary strives for the fair treatment, opportunity, and advancement of all Rotary participants.</a:t>
            </a:r>
            <a:endParaRPr/>
          </a:p>
        </p:txBody>
      </p:sp>
      <p:pic>
        <p:nvPicPr>
          <p:cNvPr id="382" name="Google Shape;382;p16"/>
          <p:cNvPicPr preferRelativeResize="0"/>
          <p:nvPr/>
        </p:nvPicPr>
        <p:blipFill rotWithShape="1">
          <a:blip r:embed="rId5">
            <a:alphaModFix/>
          </a:blip>
          <a:srcRect/>
          <a:stretch/>
        </p:blipFill>
        <p:spPr>
          <a:xfrm>
            <a:off x="6140751" y="2060847"/>
            <a:ext cx="2546823" cy="2500553"/>
          </a:xfrm>
          <a:prstGeom prst="rect">
            <a:avLst/>
          </a:prstGeom>
          <a:noFill/>
          <a:ln>
            <a:noFill/>
          </a:ln>
        </p:spPr>
      </p:pic>
      <p:sp>
        <p:nvSpPr>
          <p:cNvPr id="383" name="Google Shape;383;p16"/>
          <p:cNvSpPr txBox="1"/>
          <p:nvPr/>
        </p:nvSpPr>
        <p:spPr>
          <a:xfrm>
            <a:off x="6129723" y="4571380"/>
            <a:ext cx="2557077" cy="369332"/>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800" b="1">
                <a:solidFill>
                  <a:schemeClr val="lt1"/>
                </a:solidFill>
                <a:latin typeface="Arial"/>
                <a:ea typeface="Arial"/>
                <a:cs typeface="Arial"/>
                <a:sym typeface="Arial"/>
              </a:rPr>
              <a:t>INCLUSION</a:t>
            </a:r>
            <a:endParaRPr/>
          </a:p>
        </p:txBody>
      </p:sp>
      <p:sp>
        <p:nvSpPr>
          <p:cNvPr id="384" name="Google Shape;384;p16"/>
          <p:cNvSpPr txBox="1"/>
          <p:nvPr/>
        </p:nvSpPr>
        <p:spPr>
          <a:xfrm>
            <a:off x="6140547" y="4939193"/>
            <a:ext cx="2546253" cy="116955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750">
                <a:solidFill>
                  <a:schemeClr val="dk1"/>
                </a:solidFill>
                <a:latin typeface="Calibri"/>
                <a:ea typeface="Calibri"/>
                <a:cs typeface="Calibri"/>
                <a:sym typeface="Calibri"/>
              </a:rPr>
              <a:t>Rotary is working to create experiences where all people feel welcomed, respected, and valued.</a:t>
            </a:r>
            <a:endParaRPr/>
          </a:p>
        </p:txBody>
      </p:sp>
    </p:spTree>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The Rotary Foundation (TRF</a:t>
            </a:r>
            <a:r>
              <a:rPr lang="en-CA"/>
              <a:t>)</a:t>
            </a:r>
            <a:endParaRPr/>
          </a:p>
        </p:txBody>
      </p:sp>
      <p:pic>
        <p:nvPicPr>
          <p:cNvPr id="391" name="Google Shape;391;p32" descr="TRF Logo.jpg"/>
          <p:cNvPicPr preferRelativeResize="0">
            <a:picLocks noGrp="1"/>
          </p:cNvPicPr>
          <p:nvPr>
            <p:ph type="body" idx="1"/>
          </p:nvPr>
        </p:nvPicPr>
        <p:blipFill rotWithShape="1">
          <a:blip r:embed="rId3">
            <a:alphaModFix/>
          </a:blip>
          <a:srcRect/>
          <a:stretch/>
        </p:blipFill>
        <p:spPr>
          <a:xfrm>
            <a:off x="1395663" y="1838868"/>
            <a:ext cx="6352674" cy="4048626"/>
          </a:xfrm>
          <a:prstGeom prst="rect">
            <a:avLst/>
          </a:prstGeom>
          <a:noFill/>
          <a:ln>
            <a:noFill/>
          </a:ln>
        </p:spPr>
      </p:pic>
    </p:spTree>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The Rotary Foundation</a:t>
            </a:r>
            <a:endParaRPr/>
          </a:p>
        </p:txBody>
      </p:sp>
      <p:pic>
        <p:nvPicPr>
          <p:cNvPr id="398" name="Google Shape;398;p34" descr="http://www.rotary.org/SiteCollectionImages/Photos/191.jpg"/>
          <p:cNvPicPr preferRelativeResize="0"/>
          <p:nvPr/>
        </p:nvPicPr>
        <p:blipFill rotWithShape="1">
          <a:blip r:embed="rId3">
            <a:alphaModFix/>
          </a:blip>
          <a:srcRect/>
          <a:stretch/>
        </p:blipFill>
        <p:spPr>
          <a:xfrm>
            <a:off x="4572000" y="1500174"/>
            <a:ext cx="3238508" cy="4416147"/>
          </a:xfrm>
          <a:prstGeom prst="rect">
            <a:avLst/>
          </a:prstGeom>
          <a:noFill/>
          <a:ln>
            <a:noFill/>
          </a:ln>
        </p:spPr>
      </p:pic>
      <p:sp>
        <p:nvSpPr>
          <p:cNvPr id="399" name="Google Shape;399;p34"/>
          <p:cNvSpPr txBox="1"/>
          <p:nvPr/>
        </p:nvSpPr>
        <p:spPr>
          <a:xfrm>
            <a:off x="3357554" y="5929330"/>
            <a:ext cx="557216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4400" b="1">
                <a:solidFill>
                  <a:schemeClr val="lt1"/>
                </a:solidFill>
                <a:latin typeface="Calibri"/>
                <a:ea typeface="Calibri"/>
                <a:cs typeface="Calibri"/>
                <a:sym typeface="Calibri"/>
              </a:rPr>
              <a:t>Arch Klumph</a:t>
            </a:r>
            <a:endParaRPr sz="4400" b="1">
              <a:solidFill>
                <a:schemeClr val="lt1"/>
              </a:solidFill>
              <a:latin typeface="Calibri"/>
              <a:ea typeface="Calibri"/>
              <a:cs typeface="Calibri"/>
              <a:sym typeface="Calibri"/>
            </a:endParaRPr>
          </a:p>
        </p:txBody>
      </p:sp>
      <p:sp>
        <p:nvSpPr>
          <p:cNvPr id="400" name="Google Shape;400;p34"/>
          <p:cNvSpPr txBox="1"/>
          <p:nvPr/>
        </p:nvSpPr>
        <p:spPr>
          <a:xfrm>
            <a:off x="642910" y="2643182"/>
            <a:ext cx="3500462"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a:solidFill>
                  <a:schemeClr val="lt1"/>
                </a:solidFill>
                <a:latin typeface="Calibri"/>
                <a:ea typeface="Calibri"/>
                <a:cs typeface="Calibri"/>
                <a:sym typeface="Calibri"/>
              </a:rPr>
              <a:t>In 1917, an endowment was set up “for the purpose of doing good in the world”.  </a:t>
            </a:r>
            <a:endParaRPr/>
          </a:p>
        </p:txBody>
      </p:sp>
    </p:spTree>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92ef5ee375_2_2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407" name="Google Shape;407;g292ef5ee375_2_27"/>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408" name="Google Shape;408;g292ef5ee375_2_27"/>
          <p:cNvPicPr preferRelativeResize="0"/>
          <p:nvPr/>
        </p:nvPicPr>
        <p:blipFill>
          <a:blip r:embed="rId3">
            <a:alphaModFix/>
          </a:blip>
          <a:stretch>
            <a:fillRect/>
          </a:stretch>
        </p:blipFill>
        <p:spPr>
          <a:xfrm>
            <a:off x="695325" y="1352550"/>
            <a:ext cx="7753350" cy="4152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1F174-D82C-4742-8B7A-40A4D7C3D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341" y="1360337"/>
            <a:ext cx="1844619" cy="2485796"/>
          </a:xfrm>
          <a:prstGeom prst="rect">
            <a:avLst/>
          </a:prstGeom>
        </p:spPr>
      </p:pic>
      <p:pic>
        <p:nvPicPr>
          <p:cNvPr id="7" name="Picture 6">
            <a:extLst>
              <a:ext uri="{FF2B5EF4-FFF2-40B4-BE49-F238E27FC236}">
                <a16:creationId xmlns:a16="http://schemas.microsoft.com/office/drawing/2014/main" id="{79BEBF4A-6C54-4B5C-8EF1-ED1D827E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306" y="1352632"/>
            <a:ext cx="3147509" cy="2076368"/>
          </a:xfrm>
          <a:prstGeom prst="rect">
            <a:avLst/>
          </a:prstGeom>
          <a:ln w="28575">
            <a:solidFill>
              <a:schemeClr val="bg1"/>
            </a:solidFill>
          </a:ln>
        </p:spPr>
      </p:pic>
      <p:pic>
        <p:nvPicPr>
          <p:cNvPr id="9" name="Picture 8">
            <a:extLst>
              <a:ext uri="{FF2B5EF4-FFF2-40B4-BE49-F238E27FC236}">
                <a16:creationId xmlns:a16="http://schemas.microsoft.com/office/drawing/2014/main" id="{7BC252A4-2A9E-4F79-AC77-BF2970E6E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4305" y="3552599"/>
            <a:ext cx="3160773" cy="2128254"/>
          </a:xfrm>
          <a:prstGeom prst="rect">
            <a:avLst/>
          </a:prstGeom>
          <a:ln w="28575">
            <a:solidFill>
              <a:schemeClr val="bg1"/>
            </a:solidFill>
          </a:ln>
        </p:spPr>
      </p:pic>
      <p:pic>
        <p:nvPicPr>
          <p:cNvPr id="11" name="Picture 10">
            <a:extLst>
              <a:ext uri="{FF2B5EF4-FFF2-40B4-BE49-F238E27FC236}">
                <a16:creationId xmlns:a16="http://schemas.microsoft.com/office/drawing/2014/main" id="{396CF394-4A22-4F8B-B980-1149ED11A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223" y="3429001"/>
            <a:ext cx="3160773" cy="2191469"/>
          </a:xfrm>
          <a:prstGeom prst="rect">
            <a:avLst/>
          </a:prstGeom>
          <a:ln w="28575">
            <a:solidFill>
              <a:schemeClr val="bg1"/>
            </a:solidFill>
          </a:ln>
        </p:spPr>
      </p:pic>
      <p:sp>
        <p:nvSpPr>
          <p:cNvPr id="12" name="TextBox 11">
            <a:extLst>
              <a:ext uri="{FF2B5EF4-FFF2-40B4-BE49-F238E27FC236}">
                <a16:creationId xmlns:a16="http://schemas.microsoft.com/office/drawing/2014/main" id="{30D332BE-C107-45BF-B6B3-B753B527E478}"/>
              </a:ext>
            </a:extLst>
          </p:cNvPr>
          <p:cNvSpPr txBox="1"/>
          <p:nvPr/>
        </p:nvSpPr>
        <p:spPr>
          <a:xfrm>
            <a:off x="3667674" y="3925966"/>
            <a:ext cx="1753953" cy="2135200"/>
          </a:xfrm>
          <a:prstGeom prst="rect">
            <a:avLst/>
          </a:prstGeom>
          <a:noFill/>
        </p:spPr>
        <p:txBody>
          <a:bodyPr wrap="square" rtlCol="0">
            <a:spAutoFit/>
          </a:bodyPr>
          <a:lstStyle/>
          <a:p>
            <a:pPr algn="ctr"/>
            <a:r>
              <a:rPr lang="en-US" sz="2655" dirty="0">
                <a:solidFill>
                  <a:srgbClr val="FFBE10"/>
                </a:solidFill>
              </a:rPr>
              <a:t>99.9% Reduction Of Cases Worldwide</a:t>
            </a:r>
          </a:p>
        </p:txBody>
      </p:sp>
      <p:pic>
        <p:nvPicPr>
          <p:cNvPr id="4" name="Picture 3" descr="A person wearing a suit and tie&#10;&#10;Description automatically generated">
            <a:extLst>
              <a:ext uri="{FF2B5EF4-FFF2-40B4-BE49-F238E27FC236}">
                <a16:creationId xmlns:a16="http://schemas.microsoft.com/office/drawing/2014/main" id="{A1313C3A-1A6B-41BB-8B8D-03D2EC8FB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223" y="1360336"/>
            <a:ext cx="3093302" cy="1735904"/>
          </a:xfrm>
          <a:prstGeom prst="rect">
            <a:avLst/>
          </a:prstGeom>
          <a:ln w="28575">
            <a:solidFill>
              <a:schemeClr val="accent3"/>
            </a:solidFill>
          </a:ln>
        </p:spPr>
      </p:pic>
    </p:spTree>
    <p:extLst>
      <p:ext uri="{BB962C8B-B14F-4D97-AF65-F5344CB8AC3E}">
        <p14:creationId xmlns:p14="http://schemas.microsoft.com/office/powerpoint/2010/main" val="402015886"/>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7"/>
          <p:cNvSpPr txBox="1">
            <a:spLocks noGrp="1"/>
          </p:cNvSpPr>
          <p:nvPr>
            <p:ph type="title"/>
          </p:nvPr>
        </p:nvSpPr>
        <p:spPr>
          <a:xfrm>
            <a:off x="2702208" y="28133"/>
            <a:ext cx="3898776" cy="571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Calibri"/>
              <a:buNone/>
            </a:pPr>
            <a:r>
              <a:rPr lang="en-CA" sz="3200" b="1"/>
              <a:t>Rotary’s Causes</a:t>
            </a:r>
            <a:endParaRPr sz="3200"/>
          </a:p>
        </p:txBody>
      </p:sp>
      <p:pic>
        <p:nvPicPr>
          <p:cNvPr id="461" name="Google Shape;461;p27"/>
          <p:cNvPicPr preferRelativeResize="0"/>
          <p:nvPr/>
        </p:nvPicPr>
        <p:blipFill rotWithShape="1">
          <a:blip r:embed="rId3">
            <a:alphaModFix/>
          </a:blip>
          <a:srcRect/>
          <a:stretch/>
        </p:blipFill>
        <p:spPr>
          <a:xfrm>
            <a:off x="8303" y="599633"/>
            <a:ext cx="2282856" cy="3186892"/>
          </a:xfrm>
          <a:prstGeom prst="rect">
            <a:avLst/>
          </a:prstGeom>
          <a:noFill/>
          <a:ln>
            <a:noFill/>
          </a:ln>
        </p:spPr>
      </p:pic>
      <p:pic>
        <p:nvPicPr>
          <p:cNvPr id="462" name="Google Shape;462;p27"/>
          <p:cNvPicPr preferRelativeResize="0"/>
          <p:nvPr/>
        </p:nvPicPr>
        <p:blipFill rotWithShape="1">
          <a:blip r:embed="rId4">
            <a:alphaModFix/>
          </a:blip>
          <a:srcRect t="1071" r="2410"/>
          <a:stretch/>
        </p:blipFill>
        <p:spPr>
          <a:xfrm>
            <a:off x="2291159" y="599632"/>
            <a:ext cx="2227511" cy="3186891"/>
          </a:xfrm>
          <a:prstGeom prst="rect">
            <a:avLst/>
          </a:prstGeom>
          <a:noFill/>
          <a:ln>
            <a:noFill/>
          </a:ln>
        </p:spPr>
      </p:pic>
      <p:pic>
        <p:nvPicPr>
          <p:cNvPr id="463" name="Google Shape;463;p27"/>
          <p:cNvPicPr preferRelativeResize="0"/>
          <p:nvPr/>
        </p:nvPicPr>
        <p:blipFill rotWithShape="1">
          <a:blip r:embed="rId5">
            <a:alphaModFix/>
          </a:blip>
          <a:srcRect t="2979" r="2423"/>
          <a:stretch/>
        </p:blipFill>
        <p:spPr>
          <a:xfrm>
            <a:off x="4496556" y="605678"/>
            <a:ext cx="2386703" cy="3172141"/>
          </a:xfrm>
          <a:prstGeom prst="rect">
            <a:avLst/>
          </a:prstGeom>
          <a:noFill/>
          <a:ln>
            <a:noFill/>
          </a:ln>
        </p:spPr>
      </p:pic>
      <p:pic>
        <p:nvPicPr>
          <p:cNvPr id="464" name="Google Shape;464;p27"/>
          <p:cNvPicPr preferRelativeResize="0"/>
          <p:nvPr/>
        </p:nvPicPr>
        <p:blipFill rotWithShape="1">
          <a:blip r:embed="rId6">
            <a:alphaModFix/>
          </a:blip>
          <a:srcRect r="1676"/>
          <a:stretch/>
        </p:blipFill>
        <p:spPr>
          <a:xfrm>
            <a:off x="6828184" y="614384"/>
            <a:ext cx="2315816" cy="3172141"/>
          </a:xfrm>
          <a:prstGeom prst="rect">
            <a:avLst/>
          </a:prstGeom>
          <a:noFill/>
          <a:ln>
            <a:noFill/>
          </a:ln>
        </p:spPr>
      </p:pic>
      <p:pic>
        <p:nvPicPr>
          <p:cNvPr id="465" name="Google Shape;465;p27"/>
          <p:cNvPicPr preferRelativeResize="0"/>
          <p:nvPr/>
        </p:nvPicPr>
        <p:blipFill rotWithShape="1">
          <a:blip r:embed="rId7">
            <a:alphaModFix/>
          </a:blip>
          <a:srcRect r="2085"/>
          <a:stretch/>
        </p:blipFill>
        <p:spPr>
          <a:xfrm>
            <a:off x="1312580" y="3786525"/>
            <a:ext cx="2251308" cy="3090789"/>
          </a:xfrm>
          <a:prstGeom prst="rect">
            <a:avLst/>
          </a:prstGeom>
          <a:noFill/>
          <a:ln>
            <a:noFill/>
          </a:ln>
        </p:spPr>
      </p:pic>
      <p:pic>
        <p:nvPicPr>
          <p:cNvPr id="466" name="Google Shape;466;p27"/>
          <p:cNvPicPr preferRelativeResize="0"/>
          <p:nvPr/>
        </p:nvPicPr>
        <p:blipFill rotWithShape="1">
          <a:blip r:embed="rId8">
            <a:alphaModFix/>
          </a:blip>
          <a:srcRect t="1059" r="2085"/>
          <a:stretch/>
        </p:blipFill>
        <p:spPr>
          <a:xfrm>
            <a:off x="3516348" y="3777819"/>
            <a:ext cx="2227511" cy="3108201"/>
          </a:xfrm>
          <a:prstGeom prst="rect">
            <a:avLst/>
          </a:prstGeom>
          <a:noFill/>
          <a:ln>
            <a:noFill/>
          </a:ln>
        </p:spPr>
      </p:pic>
      <p:pic>
        <p:nvPicPr>
          <p:cNvPr id="467" name="Google Shape;467;p27"/>
          <p:cNvPicPr preferRelativeResize="0"/>
          <p:nvPr/>
        </p:nvPicPr>
        <p:blipFill rotWithShape="1">
          <a:blip r:embed="rId9">
            <a:alphaModFix/>
          </a:blip>
          <a:srcRect r="1813"/>
          <a:stretch/>
        </p:blipFill>
        <p:spPr>
          <a:xfrm>
            <a:off x="5633375" y="3777820"/>
            <a:ext cx="2250993" cy="3099494"/>
          </a:xfrm>
          <a:prstGeom prst="rect">
            <a:avLst/>
          </a:prstGeom>
          <a:noFill/>
          <a:ln>
            <a:noFill/>
          </a:ln>
        </p:spPr>
      </p:pic>
    </p:spTree>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47E3E-7BE2-513E-11D2-8B0399F9B229}"/>
              </a:ext>
            </a:extLst>
          </p:cNvPr>
          <p:cNvSpPr>
            <a:spLocks noGrp="1"/>
          </p:cNvSpPr>
          <p:nvPr>
            <p:ph type="ctrTitle"/>
          </p:nvPr>
        </p:nvSpPr>
        <p:spPr>
          <a:xfrm>
            <a:off x="515125" y="1153572"/>
            <a:ext cx="2400300" cy="4461163"/>
          </a:xfrm>
        </p:spPr>
        <p:txBody>
          <a:bodyPr vert="horz" lIns="91440" tIns="45720" rIns="91440" bIns="45720" rtlCol="0" anchor="ctr">
            <a:normAutofit/>
          </a:bodyPr>
          <a:lstStyle/>
          <a:p>
            <a:pPr algn="l">
              <a:lnSpc>
                <a:spcPct val="90000"/>
              </a:lnSpc>
              <a:spcBef>
                <a:spcPct val="0"/>
              </a:spcBef>
            </a:pPr>
            <a:r>
              <a:rPr lang="en-US" kern="1200">
                <a:solidFill>
                  <a:srgbClr val="FFFFFF"/>
                </a:solidFill>
                <a:latin typeface="+mj-lt"/>
                <a:ea typeface="+mj-ea"/>
                <a:cs typeface="+mj-cs"/>
              </a:rPr>
              <a:t>Or, Create Your Own Club</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title 2">
            <a:extLst>
              <a:ext uri="{FF2B5EF4-FFF2-40B4-BE49-F238E27FC236}">
                <a16:creationId xmlns:a16="http://schemas.microsoft.com/office/drawing/2014/main" id="{8EB5D7B2-7FF4-4426-F918-638E37FA9F21}"/>
              </a:ext>
            </a:extLst>
          </p:cNvPr>
          <p:cNvSpPr>
            <a:spLocks noGrp="1"/>
          </p:cNvSpPr>
          <p:nvPr>
            <p:ph type="subTitle" idx="1"/>
          </p:nvPr>
        </p:nvSpPr>
        <p:spPr>
          <a:xfrm>
            <a:off x="3335481" y="591344"/>
            <a:ext cx="5179868" cy="5585619"/>
          </a:xfrm>
        </p:spPr>
        <p:txBody>
          <a:bodyPr vert="horz" lIns="91440" tIns="45720" rIns="91440" bIns="45720" rtlCol="0" anchor="ctr">
            <a:normAutofit/>
          </a:bodyPr>
          <a:lstStyle/>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Satellite Club –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  Hope to be Own Club</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Companion Club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  Never Intend to be Own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  Club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Impact Club – </a:t>
            </a:r>
          </a:p>
          <a:p>
            <a:pPr indent="-228600" algn="l">
              <a:lnSpc>
                <a:spcPct val="90000"/>
              </a:lnSpc>
              <a:buFont typeface="Arial" panose="020B0604020202020204" pitchFamily="34" charset="0"/>
              <a:buChar char="•"/>
            </a:pPr>
            <a:r>
              <a:rPr lang="en-US" kern="1200" dirty="0">
                <a:solidFill>
                  <a:schemeClr val="tx1"/>
                </a:solidFill>
                <a:latin typeface="+mn-lt"/>
                <a:ea typeface="+mn-ea"/>
                <a:cs typeface="+mn-cs"/>
              </a:rPr>
              <a:t>  Service Club</a:t>
            </a:r>
          </a:p>
          <a:p>
            <a:pPr indent="-228600" algn="l">
              <a:lnSpc>
                <a:spcPct val="90000"/>
              </a:lnSpc>
              <a:buFont typeface="Arial" panose="020B0604020202020204" pitchFamily="34" charset="0"/>
              <a:buChar char="•"/>
            </a:pPr>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2855877636"/>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Teamwork">
            <a:extLst>
              <a:ext uri="{FF2B5EF4-FFF2-40B4-BE49-F238E27FC236}">
                <a16:creationId xmlns:a16="http://schemas.microsoft.com/office/drawing/2014/main" id="{50571EAA-C6AC-4480-CE10-A88359C188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3741" y="2165637"/>
            <a:ext cx="2526726" cy="2526726"/>
          </a:xfrm>
          <a:prstGeom prst="rect">
            <a:avLst/>
          </a:prstGeom>
        </p:spPr>
      </p:pic>
      <p:sp>
        <p:nvSpPr>
          <p:cNvPr id="12" name="Freeform: Shape 11">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3623EA5E-9036-EB19-E87A-4F797A85C611}"/>
              </a:ext>
            </a:extLst>
          </p:cNvPr>
          <p:cNvSpPr>
            <a:spLocks noGrp="1"/>
          </p:cNvSpPr>
          <p:nvPr>
            <p:ph type="ctrTitle"/>
          </p:nvPr>
        </p:nvSpPr>
        <p:spPr>
          <a:xfrm>
            <a:off x="4216545" y="762538"/>
            <a:ext cx="4237012" cy="3199862"/>
          </a:xfrm>
        </p:spPr>
        <p:txBody>
          <a:bodyPr anchor="b">
            <a:normAutofit/>
          </a:bodyPr>
          <a:lstStyle/>
          <a:p>
            <a:pPr algn="l"/>
            <a:r>
              <a:rPr lang="en-US" sz="5300" dirty="0">
                <a:solidFill>
                  <a:srgbClr val="FFFFFF"/>
                </a:solidFill>
              </a:rPr>
              <a:t>Characteristics of These Clubs</a:t>
            </a:r>
          </a:p>
        </p:txBody>
      </p:sp>
      <p:sp>
        <p:nvSpPr>
          <p:cNvPr id="3" name="Subtitle 2">
            <a:extLst>
              <a:ext uri="{FF2B5EF4-FFF2-40B4-BE49-F238E27FC236}">
                <a16:creationId xmlns:a16="http://schemas.microsoft.com/office/drawing/2014/main" id="{C699EEE1-034C-578B-651F-21397BE1770A}"/>
              </a:ext>
            </a:extLst>
          </p:cNvPr>
          <p:cNvSpPr>
            <a:spLocks noGrp="1"/>
          </p:cNvSpPr>
          <p:nvPr>
            <p:ph type="subTitle" idx="1"/>
          </p:nvPr>
        </p:nvSpPr>
        <p:spPr>
          <a:xfrm>
            <a:off x="4216545" y="4312561"/>
            <a:ext cx="4237012" cy="1992669"/>
          </a:xfrm>
        </p:spPr>
        <p:txBody>
          <a:bodyPr anchor="t">
            <a:normAutofit/>
          </a:bodyPr>
          <a:lstStyle/>
          <a:p>
            <a:pPr marL="25400" indent="0" algn="l">
              <a:lnSpc>
                <a:spcPct val="90000"/>
              </a:lnSpc>
            </a:pPr>
            <a:r>
              <a:rPr lang="en-US" sz="1300" dirty="0">
                <a:solidFill>
                  <a:srgbClr val="FFFFFF"/>
                </a:solidFill>
              </a:rPr>
              <a:t>All Have A Host Rotary Club</a:t>
            </a:r>
          </a:p>
          <a:p>
            <a:pPr marL="25400" indent="0" algn="l">
              <a:lnSpc>
                <a:spcPct val="90000"/>
              </a:lnSpc>
            </a:pPr>
            <a:r>
              <a:rPr lang="en-US" sz="1300" dirty="0">
                <a:solidFill>
                  <a:srgbClr val="FFFFFF"/>
                </a:solidFill>
              </a:rPr>
              <a:t>Members are Members of Host Club</a:t>
            </a:r>
          </a:p>
          <a:p>
            <a:pPr marL="25400" indent="0" algn="l">
              <a:lnSpc>
                <a:spcPct val="90000"/>
              </a:lnSpc>
            </a:pPr>
            <a:r>
              <a:rPr lang="en-US" sz="1300" dirty="0">
                <a:solidFill>
                  <a:srgbClr val="FFFFFF"/>
                </a:solidFill>
              </a:rPr>
              <a:t>Meet at Different Time </a:t>
            </a:r>
          </a:p>
          <a:p>
            <a:pPr marL="25400" indent="0" algn="l">
              <a:lnSpc>
                <a:spcPct val="90000"/>
              </a:lnSpc>
            </a:pPr>
            <a:r>
              <a:rPr lang="en-US" sz="1300" dirty="0">
                <a:solidFill>
                  <a:srgbClr val="FFFFFF"/>
                </a:solidFill>
              </a:rPr>
              <a:t>Only Need 8 Members</a:t>
            </a:r>
          </a:p>
          <a:p>
            <a:pPr marL="25400" indent="0" algn="l">
              <a:lnSpc>
                <a:spcPct val="90000"/>
              </a:lnSpc>
            </a:pPr>
            <a:r>
              <a:rPr lang="en-US" sz="1300" dirty="0">
                <a:solidFill>
                  <a:srgbClr val="FFFFFF"/>
                </a:solidFill>
              </a:rPr>
              <a:t>Only Need Chair Person &amp; Secretary</a:t>
            </a:r>
          </a:p>
          <a:p>
            <a:pPr marL="25400" indent="0" algn="l">
              <a:lnSpc>
                <a:spcPct val="90000"/>
              </a:lnSpc>
            </a:pPr>
            <a:r>
              <a:rPr lang="en-US" sz="1300" dirty="0">
                <a:solidFill>
                  <a:srgbClr val="FFFFFF"/>
                </a:solidFill>
              </a:rPr>
              <a:t>Can Attend All Functions of Host Club</a:t>
            </a:r>
          </a:p>
          <a:p>
            <a:pPr marL="25400" indent="0" algn="l">
              <a:lnSpc>
                <a:spcPct val="90000"/>
              </a:lnSpc>
            </a:pPr>
            <a:r>
              <a:rPr lang="en-US" sz="1300" dirty="0">
                <a:solidFill>
                  <a:srgbClr val="FFFFFF"/>
                </a:solidFill>
              </a:rPr>
              <a:t>No Attendance Requirements</a:t>
            </a:r>
          </a:p>
        </p:txBody>
      </p:sp>
      <p:sp>
        <p:nvSpPr>
          <p:cNvPr id="14"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4043302"/>
            <a:ext cx="3977640" cy="18288"/>
          </a:xfrm>
          <a:custGeom>
            <a:avLst/>
            <a:gdLst>
              <a:gd name="connsiteX0" fmla="*/ 0 w 3977640"/>
              <a:gd name="connsiteY0" fmla="*/ 0 h 18288"/>
              <a:gd name="connsiteX1" fmla="*/ 742493 w 3977640"/>
              <a:gd name="connsiteY1" fmla="*/ 0 h 18288"/>
              <a:gd name="connsiteX2" fmla="*/ 1445209 w 3977640"/>
              <a:gd name="connsiteY2" fmla="*/ 0 h 18288"/>
              <a:gd name="connsiteX3" fmla="*/ 2147926 w 3977640"/>
              <a:gd name="connsiteY3" fmla="*/ 0 h 18288"/>
              <a:gd name="connsiteX4" fmla="*/ 2691536 w 3977640"/>
              <a:gd name="connsiteY4" fmla="*/ 0 h 18288"/>
              <a:gd name="connsiteX5" fmla="*/ 327492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227478 w 3977640"/>
              <a:gd name="connsiteY10" fmla="*/ 18288 h 18288"/>
              <a:gd name="connsiteX11" fmla="*/ 1524762 w 3977640"/>
              <a:gd name="connsiteY11" fmla="*/ 18288 h 18288"/>
              <a:gd name="connsiteX12" fmla="*/ 941375 w 3977640"/>
              <a:gd name="connsiteY12" fmla="*/ 18288 h 18288"/>
              <a:gd name="connsiteX13" fmla="*/ 0 w 3977640"/>
              <a:gd name="connsiteY13" fmla="*/ 18288 h 18288"/>
              <a:gd name="connsiteX14" fmla="*/ 0 w 3977640"/>
              <a:gd name="connsiteY14" fmla="*/ 0 h 18288"/>
              <a:gd name="connsiteX0" fmla="*/ 0 w 3977640"/>
              <a:gd name="connsiteY0" fmla="*/ 0 h 18288"/>
              <a:gd name="connsiteX1" fmla="*/ 623164 w 3977640"/>
              <a:gd name="connsiteY1" fmla="*/ 0 h 18288"/>
              <a:gd name="connsiteX2" fmla="*/ 1166774 w 3977640"/>
              <a:gd name="connsiteY2" fmla="*/ 0 h 18288"/>
              <a:gd name="connsiteX3" fmla="*/ 1909267 w 3977640"/>
              <a:gd name="connsiteY3" fmla="*/ 0 h 18288"/>
              <a:gd name="connsiteX4" fmla="*/ 2532431 w 3977640"/>
              <a:gd name="connsiteY4" fmla="*/ 0 h 18288"/>
              <a:gd name="connsiteX5" fmla="*/ 315559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108149 w 3977640"/>
              <a:gd name="connsiteY10" fmla="*/ 18288 h 18288"/>
              <a:gd name="connsiteX11" fmla="*/ 1445209 w 3977640"/>
              <a:gd name="connsiteY11" fmla="*/ 18288 h 18288"/>
              <a:gd name="connsiteX12" fmla="*/ 822046 w 3977640"/>
              <a:gd name="connsiteY12" fmla="*/ 18288 h 18288"/>
              <a:gd name="connsiteX13" fmla="*/ 0 w 3977640"/>
              <a:gd name="connsiteY13" fmla="*/ 18288 h 18288"/>
              <a:gd name="connsiteX14" fmla="*/ 0 w 397764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8288"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49" y="9035"/>
                  <a:pt x="3977541" y="15148"/>
                  <a:pt x="3977640" y="18288"/>
                </a:cubicBezTo>
                <a:cubicBezTo>
                  <a:pt x="3751689" y="42705"/>
                  <a:pt x="3451301" y="-28600"/>
                  <a:pt x="3314700" y="18288"/>
                </a:cubicBezTo>
                <a:cubicBezTo>
                  <a:pt x="3177670" y="47100"/>
                  <a:pt x="2913363" y="-7468"/>
                  <a:pt x="2771089" y="18288"/>
                </a:cubicBezTo>
                <a:cubicBezTo>
                  <a:pt x="2663872" y="39969"/>
                  <a:pt x="2390582" y="47958"/>
                  <a:pt x="2227478" y="18288"/>
                </a:cubicBezTo>
                <a:cubicBezTo>
                  <a:pt x="2026300" y="29086"/>
                  <a:pt x="1761765" y="-44485"/>
                  <a:pt x="1524762" y="18288"/>
                </a:cubicBezTo>
                <a:cubicBezTo>
                  <a:pt x="1278806" y="35207"/>
                  <a:pt x="1228904" y="40865"/>
                  <a:pt x="941375" y="18288"/>
                </a:cubicBezTo>
                <a:cubicBezTo>
                  <a:pt x="638373" y="-17637"/>
                  <a:pt x="502335" y="24422"/>
                  <a:pt x="0" y="18288"/>
                </a:cubicBezTo>
                <a:cubicBezTo>
                  <a:pt x="-470" y="12661"/>
                  <a:pt x="773" y="6041"/>
                  <a:pt x="0" y="0"/>
                </a:cubicBezTo>
                <a:close/>
              </a:path>
              <a:path w="3977640" h="18288"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7160" y="6734"/>
                  <a:pt x="3977395" y="13051"/>
                  <a:pt x="3977640" y="18288"/>
                </a:cubicBezTo>
                <a:cubicBezTo>
                  <a:pt x="3729156" y="46097"/>
                  <a:pt x="3505087" y="40602"/>
                  <a:pt x="3314700" y="18288"/>
                </a:cubicBezTo>
                <a:cubicBezTo>
                  <a:pt x="3121715" y="-1550"/>
                  <a:pt x="2978076" y="33407"/>
                  <a:pt x="2771089" y="18288"/>
                </a:cubicBezTo>
                <a:cubicBezTo>
                  <a:pt x="2593148" y="22172"/>
                  <a:pt x="2404116" y="37638"/>
                  <a:pt x="2108149" y="18288"/>
                </a:cubicBezTo>
                <a:cubicBezTo>
                  <a:pt x="1835600" y="6220"/>
                  <a:pt x="1729748" y="-20906"/>
                  <a:pt x="1445209" y="18288"/>
                </a:cubicBezTo>
                <a:cubicBezTo>
                  <a:pt x="1160571" y="40726"/>
                  <a:pt x="1130920" y="23666"/>
                  <a:pt x="822046" y="18288"/>
                </a:cubicBezTo>
                <a:cubicBezTo>
                  <a:pt x="501296" y="6715"/>
                  <a:pt x="407236" y="39339"/>
                  <a:pt x="0" y="18288"/>
                </a:cubicBezTo>
                <a:cubicBezTo>
                  <a:pt x="675" y="10011"/>
                  <a:pt x="125" y="8388"/>
                  <a:pt x="0" y="0"/>
                </a:cubicBezTo>
                <a:close/>
              </a:path>
              <a:path w="3977640" h="18288"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7068" y="8167"/>
                  <a:pt x="3977277" y="15177"/>
                  <a:pt x="3977640" y="18288"/>
                </a:cubicBezTo>
                <a:cubicBezTo>
                  <a:pt x="3760430" y="33945"/>
                  <a:pt x="3473858" y="-3945"/>
                  <a:pt x="3314700" y="18288"/>
                </a:cubicBezTo>
                <a:cubicBezTo>
                  <a:pt x="3143719" y="38991"/>
                  <a:pt x="2925427" y="28315"/>
                  <a:pt x="2771089" y="18288"/>
                </a:cubicBezTo>
                <a:cubicBezTo>
                  <a:pt x="2644074" y="41714"/>
                  <a:pt x="2422069" y="88563"/>
                  <a:pt x="2227478" y="18288"/>
                </a:cubicBezTo>
                <a:cubicBezTo>
                  <a:pt x="2056653" y="24229"/>
                  <a:pt x="1780889" y="4880"/>
                  <a:pt x="1524762" y="18288"/>
                </a:cubicBezTo>
                <a:cubicBezTo>
                  <a:pt x="1275245" y="37761"/>
                  <a:pt x="1227316" y="37953"/>
                  <a:pt x="941375" y="18288"/>
                </a:cubicBezTo>
                <a:cubicBezTo>
                  <a:pt x="639482" y="-7431"/>
                  <a:pt x="459859" y="52000"/>
                  <a:pt x="0" y="18288"/>
                </a:cubicBezTo>
                <a:cubicBezTo>
                  <a:pt x="-201" y="11951"/>
                  <a:pt x="215" y="487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3977640"/>
                      <a:gd name="connsiteY0" fmla="*/ 0 h 18288"/>
                      <a:gd name="connsiteX1" fmla="*/ 742493 w 3977640"/>
                      <a:gd name="connsiteY1" fmla="*/ 0 h 18288"/>
                      <a:gd name="connsiteX2" fmla="*/ 1445209 w 3977640"/>
                      <a:gd name="connsiteY2" fmla="*/ 0 h 18288"/>
                      <a:gd name="connsiteX3" fmla="*/ 2147926 w 3977640"/>
                      <a:gd name="connsiteY3" fmla="*/ 0 h 18288"/>
                      <a:gd name="connsiteX4" fmla="*/ 2691536 w 3977640"/>
                      <a:gd name="connsiteY4" fmla="*/ 0 h 18288"/>
                      <a:gd name="connsiteX5" fmla="*/ 327492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227478 w 3977640"/>
                      <a:gd name="connsiteY10" fmla="*/ 18288 h 18288"/>
                      <a:gd name="connsiteX11" fmla="*/ 1524762 w 3977640"/>
                      <a:gd name="connsiteY11" fmla="*/ 18288 h 18288"/>
                      <a:gd name="connsiteX12" fmla="*/ 941375 w 3977640"/>
                      <a:gd name="connsiteY12" fmla="*/ 18288 h 18288"/>
                      <a:gd name="connsiteX13" fmla="*/ 0 w 3977640"/>
                      <a:gd name="connsiteY13" fmla="*/ 18288 h 18288"/>
                      <a:gd name="connsiteX14" fmla="*/ 0 w 397764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8288"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7140" y="8855"/>
                          <a:pt x="3977749" y="14521"/>
                          <a:pt x="3977640" y="18288"/>
                        </a:cubicBezTo>
                        <a:cubicBezTo>
                          <a:pt x="3757007" y="32029"/>
                          <a:pt x="3469003" y="-5112"/>
                          <a:pt x="3314700" y="18288"/>
                        </a:cubicBezTo>
                        <a:cubicBezTo>
                          <a:pt x="3160397" y="41688"/>
                          <a:pt x="2914663" y="19512"/>
                          <a:pt x="2771089" y="18288"/>
                        </a:cubicBezTo>
                        <a:cubicBezTo>
                          <a:pt x="2627515" y="17064"/>
                          <a:pt x="2417576" y="42034"/>
                          <a:pt x="2227478" y="18288"/>
                        </a:cubicBezTo>
                        <a:cubicBezTo>
                          <a:pt x="2037380" y="-5458"/>
                          <a:pt x="1775246" y="-2032"/>
                          <a:pt x="1524762" y="18288"/>
                        </a:cubicBezTo>
                        <a:cubicBezTo>
                          <a:pt x="1274278" y="38608"/>
                          <a:pt x="1225405" y="46940"/>
                          <a:pt x="941375" y="18288"/>
                        </a:cubicBezTo>
                        <a:cubicBezTo>
                          <a:pt x="657345" y="-10364"/>
                          <a:pt x="468340" y="57851"/>
                          <a:pt x="0" y="18288"/>
                        </a:cubicBezTo>
                        <a:cubicBezTo>
                          <a:pt x="683" y="12014"/>
                          <a:pt x="724" y="5908"/>
                          <a:pt x="0" y="0"/>
                        </a:cubicBezTo>
                        <a:close/>
                      </a:path>
                      <a:path w="3977640" h="18288"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742" y="7180"/>
                          <a:pt x="3977809" y="13790"/>
                          <a:pt x="3977640" y="18288"/>
                        </a:cubicBezTo>
                        <a:cubicBezTo>
                          <a:pt x="3733612" y="44026"/>
                          <a:pt x="3504694" y="34704"/>
                          <a:pt x="3314700" y="18288"/>
                        </a:cubicBezTo>
                        <a:cubicBezTo>
                          <a:pt x="3124706" y="1872"/>
                          <a:pt x="2970848" y="41228"/>
                          <a:pt x="2771089" y="18288"/>
                        </a:cubicBezTo>
                        <a:cubicBezTo>
                          <a:pt x="2571330" y="-4652"/>
                          <a:pt x="2374617" y="32581"/>
                          <a:pt x="2108149" y="18288"/>
                        </a:cubicBezTo>
                        <a:cubicBezTo>
                          <a:pt x="1841681" y="3995"/>
                          <a:pt x="1730147" y="-7187"/>
                          <a:pt x="1445209" y="18288"/>
                        </a:cubicBezTo>
                        <a:cubicBezTo>
                          <a:pt x="1160271" y="43763"/>
                          <a:pt x="1128446" y="30981"/>
                          <a:pt x="822046" y="18288"/>
                        </a:cubicBezTo>
                        <a:cubicBezTo>
                          <a:pt x="515646" y="5595"/>
                          <a:pt x="401539" y="48208"/>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155416"/>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92ef5ee375_2_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120" name="Google Shape;120;g292ef5ee375_2_7"/>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121" name="Google Shape;121;g292ef5ee375_2_7"/>
          <p:cNvPicPr preferRelativeResize="0"/>
          <p:nvPr/>
        </p:nvPicPr>
        <p:blipFill>
          <a:blip r:embed="rId3">
            <a:alphaModFix/>
          </a:blip>
          <a:stretch>
            <a:fillRect/>
          </a:stretch>
        </p:blipFill>
        <p:spPr>
          <a:xfrm>
            <a:off x="825800" y="1526550"/>
            <a:ext cx="7753350" cy="4152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t>Learn More</a:t>
            </a:r>
            <a:endParaRPr/>
          </a:p>
        </p:txBody>
      </p:sp>
      <p:sp>
        <p:nvSpPr>
          <p:cNvPr id="474" name="Google Shape;474;p38"/>
          <p:cNvSpPr txBox="1">
            <a:spLocks noGrp="1"/>
          </p:cNvSpPr>
          <p:nvPr>
            <p:ph type="body" idx="1"/>
          </p:nvPr>
        </p:nvSpPr>
        <p:spPr>
          <a:xfrm>
            <a:off x="394693" y="1674026"/>
            <a:ext cx="8286808" cy="175497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ctr" rtl="0">
              <a:spcBef>
                <a:spcPts val="0"/>
              </a:spcBef>
              <a:spcAft>
                <a:spcPts val="0"/>
              </a:spcAft>
              <a:buClr>
                <a:schemeClr val="lt1"/>
              </a:buClr>
              <a:buSzPct val="100000"/>
              <a:buNone/>
            </a:pPr>
            <a:r>
              <a:rPr lang="en-CA" sz="6000" b="1"/>
              <a:t>rotary.org</a:t>
            </a:r>
            <a:endParaRPr sz="6000" b="1"/>
          </a:p>
          <a:p>
            <a:pPr marL="342900" lvl="0" indent="-342900" algn="ctr" rtl="0">
              <a:spcBef>
                <a:spcPts val="1110"/>
              </a:spcBef>
              <a:spcAft>
                <a:spcPts val="0"/>
              </a:spcAft>
              <a:buClr>
                <a:schemeClr val="lt1"/>
              </a:buClr>
              <a:buSzPct val="100000"/>
              <a:buNone/>
            </a:pPr>
            <a:r>
              <a:rPr lang="en-CA" sz="6000" b="1"/>
              <a:t>rotary7630.org</a:t>
            </a:r>
            <a:endParaRPr/>
          </a:p>
        </p:txBody>
      </p:sp>
      <p:pic>
        <p:nvPicPr>
          <p:cNvPr id="475" name="Google Shape;475;p38" descr="http://t0.gstatic.com/images?q=tbn:ANd9GcQR7_4wXHY2rbP2zeAuZCb4iayB4j5NEr0yDYIJ81GJIZFwom4d"/>
          <p:cNvPicPr preferRelativeResize="0"/>
          <p:nvPr/>
        </p:nvPicPr>
        <p:blipFill rotWithShape="1">
          <a:blip r:embed="rId3">
            <a:alphaModFix/>
          </a:blip>
          <a:srcRect/>
          <a:stretch/>
        </p:blipFill>
        <p:spPr>
          <a:xfrm>
            <a:off x="2500298" y="3933056"/>
            <a:ext cx="4143404" cy="2071704"/>
          </a:xfrm>
          <a:prstGeom prst="rect">
            <a:avLst/>
          </a:prstGeom>
          <a:noFill/>
          <a:ln>
            <a:noFill/>
          </a:ln>
        </p:spPr>
      </p:pic>
    </p:spTree>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Question marks in a line and one question mark is lit">
            <a:extLst>
              <a:ext uri="{FF2B5EF4-FFF2-40B4-BE49-F238E27FC236}">
                <a16:creationId xmlns:a16="http://schemas.microsoft.com/office/drawing/2014/main" id="{8EF15096-320B-1BB5-ADAF-45806136381B}"/>
              </a:ext>
            </a:extLst>
          </p:cNvPr>
          <p:cNvPicPr>
            <a:picLocks noChangeAspect="1"/>
          </p:cNvPicPr>
          <p:nvPr/>
        </p:nvPicPr>
        <p:blipFill rotWithShape="1">
          <a:blip r:embed="rId2"/>
          <a:srcRect t="9091" r="19091"/>
          <a:stretch/>
        </p:blipFill>
        <p:spPr>
          <a:xfrm>
            <a:off x="20" y="10"/>
            <a:ext cx="9143980" cy="6857990"/>
          </a:xfrm>
          <a:prstGeom prst="rect">
            <a:avLst/>
          </a:prstGeom>
        </p:spPr>
      </p:pic>
      <p:sp>
        <p:nvSpPr>
          <p:cNvPr id="18" name="Rectangle 1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399BC9-4DCA-2962-818A-66DA9CD2298A}"/>
              </a:ext>
            </a:extLst>
          </p:cNvPr>
          <p:cNvSpPr>
            <a:spLocks noGrp="1"/>
          </p:cNvSpPr>
          <p:nvPr>
            <p:ph type="ctrTitle"/>
          </p:nvPr>
        </p:nvSpPr>
        <p:spPr>
          <a:xfrm>
            <a:off x="303414" y="3091928"/>
            <a:ext cx="6808922" cy="2387600"/>
          </a:xfrm>
        </p:spPr>
        <p:txBody>
          <a:bodyPr>
            <a:normAutofit/>
          </a:bodyPr>
          <a:lstStyle/>
          <a:p>
            <a:pPr algn="l"/>
            <a:r>
              <a:rPr lang="en-US" sz="5700">
                <a:solidFill>
                  <a:schemeClr val="bg1"/>
                </a:solidFill>
              </a:rPr>
              <a:t>Questions???</a:t>
            </a:r>
          </a:p>
        </p:txBody>
      </p:sp>
      <p:sp>
        <p:nvSpPr>
          <p:cNvPr id="20" name="Rectangle: Rounded Corners 1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747BEDC-AB37-0C7A-EC7D-CEA4D54B5A1F}"/>
              </a:ext>
            </a:extLst>
          </p:cNvPr>
          <p:cNvSpPr>
            <a:spLocks noGrp="1"/>
          </p:cNvSpPr>
          <p:nvPr>
            <p:ph type="subTitle" idx="1"/>
          </p:nvPr>
        </p:nvSpPr>
        <p:spPr>
          <a:xfrm>
            <a:off x="303414" y="5624945"/>
            <a:ext cx="6808922" cy="592975"/>
          </a:xfrm>
        </p:spPr>
        <p:txBody>
          <a:bodyPr anchor="ctr">
            <a:normAutofit fontScale="92500" lnSpcReduction="10000"/>
          </a:bodyPr>
          <a:lstStyle/>
          <a:p>
            <a:pPr algn="l"/>
            <a:endParaRPr lang="en-US" dirty="0">
              <a:solidFill>
                <a:schemeClr val="bg1"/>
              </a:solidFill>
            </a:endParaRPr>
          </a:p>
        </p:txBody>
      </p:sp>
    </p:spTree>
    <p:extLst>
      <p:ext uri="{BB962C8B-B14F-4D97-AF65-F5344CB8AC3E}">
        <p14:creationId xmlns:p14="http://schemas.microsoft.com/office/powerpoint/2010/main" val="1029888125"/>
      </p:ext>
    </p:extLst>
  </p:cSld>
  <p:clrMapOvr>
    <a:overrideClrMapping bg1="lt1" tx1="dk1" bg2="lt2" tx2="dk2" accent1="accent1" accent2="accent2" accent3="accent3" accent4="accent4" accent5="accent5" accent6="accent6" hlink="hlink" folHlink="folHlink"/>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CAD665-4F28-4838-87FF-66BF213A2189}"/>
              </a:ext>
            </a:extLst>
          </p:cNvPr>
          <p:cNvSpPr txBox="1"/>
          <p:nvPr/>
        </p:nvSpPr>
        <p:spPr>
          <a:xfrm>
            <a:off x="411480" y="1499454"/>
            <a:ext cx="3086100" cy="1233854"/>
          </a:xfrm>
          <a:prstGeom prst="rect">
            <a:avLst/>
          </a:prstGeom>
        </p:spPr>
        <p:txBody>
          <a:bodyPr vert="horz" lIns="68580" tIns="34290" rIns="68580" bIns="34290" rtlCol="0" anchor="b">
            <a:normAutofit/>
          </a:bodyPr>
          <a:lstStyle/>
          <a:p>
            <a:pPr defTabSz="685800" fontAlgn="base">
              <a:lnSpc>
                <a:spcPct val="90000"/>
              </a:lnSpc>
              <a:spcBef>
                <a:spcPct val="0"/>
              </a:spcBef>
              <a:spcAft>
                <a:spcPts val="450"/>
              </a:spcAft>
            </a:pPr>
            <a:r>
              <a:rPr lang="en-US" sz="2850" b="1" dirty="0">
                <a:solidFill>
                  <a:srgbClr val="FFFF00"/>
                </a:solidFill>
                <a:latin typeface="+mj-lt"/>
                <a:ea typeface="+mj-ea"/>
                <a:cs typeface="+mj-cs"/>
              </a:rPr>
              <a:t>What is Rotary?</a:t>
            </a:r>
          </a:p>
        </p:txBody>
      </p:sp>
      <p:sp>
        <p:nvSpPr>
          <p:cNvPr id="19" name="TextBox 18">
            <a:extLst>
              <a:ext uri="{FF2B5EF4-FFF2-40B4-BE49-F238E27FC236}">
                <a16:creationId xmlns:a16="http://schemas.microsoft.com/office/drawing/2014/main" id="{77565BAC-1206-43DE-9B3E-2CCF1A781571}"/>
              </a:ext>
            </a:extLst>
          </p:cNvPr>
          <p:cNvSpPr txBox="1"/>
          <p:nvPr/>
        </p:nvSpPr>
        <p:spPr>
          <a:xfrm>
            <a:off x="411480" y="3064140"/>
            <a:ext cx="3086100" cy="2434353"/>
          </a:xfrm>
          <a:prstGeom prst="rect">
            <a:avLst/>
          </a:prstGeom>
        </p:spPr>
        <p:txBody>
          <a:bodyPr vert="horz" lIns="68580" tIns="34290" rIns="68580" bIns="34290" rtlCol="0">
            <a:normAutofit/>
          </a:bodyPr>
          <a:lstStyle/>
          <a:p>
            <a:pPr indent="-171450" defTabSz="685800" fontAlgn="base">
              <a:lnSpc>
                <a:spcPct val="90000"/>
              </a:lnSpc>
              <a:spcBef>
                <a:spcPct val="0"/>
              </a:spcBef>
              <a:spcAft>
                <a:spcPts val="450"/>
              </a:spcAft>
              <a:buFont typeface="Arial" panose="020B0604020202020204" pitchFamily="34" charset="0"/>
              <a:buChar char="•"/>
            </a:pPr>
            <a:r>
              <a:rPr lang="en-US" sz="2400" dirty="0">
                <a:solidFill>
                  <a:srgbClr val="FFFF00"/>
                </a:solidFill>
              </a:rPr>
              <a:t>1.2 million Rotarians – 35,000 Clubs – 200 Countries</a:t>
            </a:r>
          </a:p>
          <a:p>
            <a:pPr indent="-171450" defTabSz="685800" fontAlgn="base">
              <a:lnSpc>
                <a:spcPct val="90000"/>
              </a:lnSpc>
              <a:spcBef>
                <a:spcPct val="0"/>
              </a:spcBef>
              <a:spcAft>
                <a:spcPts val="450"/>
              </a:spcAft>
              <a:buFont typeface="Arial" panose="020B0604020202020204" pitchFamily="34" charset="0"/>
              <a:buChar char="•"/>
            </a:pPr>
            <a:r>
              <a:rPr lang="en-US" sz="2400" dirty="0">
                <a:solidFill>
                  <a:srgbClr val="FFFF00"/>
                </a:solidFill>
              </a:rPr>
              <a:t>“Service Above Self</a:t>
            </a:r>
            <a:r>
              <a:rPr lang="en-US" sz="1050" dirty="0"/>
              <a:t>”</a:t>
            </a:r>
          </a:p>
        </p:txBody>
      </p:sp>
      <p:pic>
        <p:nvPicPr>
          <p:cNvPr id="21" name="Picture 20" descr="A group of men smiling&#10;&#10;Description automatically generated with low confidence">
            <a:extLst>
              <a:ext uri="{FF2B5EF4-FFF2-40B4-BE49-F238E27FC236}">
                <a16:creationId xmlns:a16="http://schemas.microsoft.com/office/drawing/2014/main" id="{A38948FF-0B80-49C8-8CF8-03C15EF73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628" y="1423828"/>
            <a:ext cx="2434590" cy="1825943"/>
          </a:xfrm>
          <a:prstGeom prst="rect">
            <a:avLst/>
          </a:prstGeom>
        </p:spPr>
      </p:pic>
      <p:pic>
        <p:nvPicPr>
          <p:cNvPr id="14" name="Picture 13" descr="A picture containing person, outdoor&#10;&#10;Description automatically generated">
            <a:extLst>
              <a:ext uri="{FF2B5EF4-FFF2-40B4-BE49-F238E27FC236}">
                <a16:creationId xmlns:a16="http://schemas.microsoft.com/office/drawing/2014/main" id="{FE043E23-3AF5-4A01-AA61-5FA6ECD90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437" y="1475628"/>
            <a:ext cx="2434590" cy="1722343"/>
          </a:xfrm>
          <a:prstGeom prst="rect">
            <a:avLst/>
          </a:prstGeom>
        </p:spPr>
      </p:pic>
      <p:pic>
        <p:nvPicPr>
          <p:cNvPr id="4" name="Picture 3" descr="A logo with blue and orange text&#10;&#10;Description automatically generated">
            <a:extLst>
              <a:ext uri="{FF2B5EF4-FFF2-40B4-BE49-F238E27FC236}">
                <a16:creationId xmlns:a16="http://schemas.microsoft.com/office/drawing/2014/main" id="{8C517D52-F9E8-FE21-945F-30805A4E8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6551" y="4358122"/>
            <a:ext cx="2620886" cy="1024250"/>
          </a:xfrm>
          <a:prstGeom prst="rect">
            <a:avLst/>
          </a:prstGeom>
        </p:spPr>
      </p:pic>
      <p:pic>
        <p:nvPicPr>
          <p:cNvPr id="8" name="Picture 7" descr="A picture containing text, person&#10;&#10;Description automatically generated">
            <a:extLst>
              <a:ext uri="{FF2B5EF4-FFF2-40B4-BE49-F238E27FC236}">
                <a16:creationId xmlns:a16="http://schemas.microsoft.com/office/drawing/2014/main" id="{2E478B96-5C20-4A6D-98F4-3FCE657E786A}"/>
              </a:ext>
            </a:extLst>
          </p:cNvPr>
          <p:cNvPicPr>
            <a:picLocks noChangeAspect="1"/>
          </p:cNvPicPr>
          <p:nvPr/>
        </p:nvPicPr>
        <p:blipFill rotWithShape="1">
          <a:blip r:embed="rId6">
            <a:extLst>
              <a:ext uri="{28A0092B-C50C-407E-A947-70E740481C1C}">
                <a14:useLocalDpi xmlns:a14="http://schemas.microsoft.com/office/drawing/2010/main" val="0"/>
              </a:ext>
            </a:extLst>
          </a:blip>
          <a:srcRect l="27541" t="14709" r="13143" b="4802"/>
          <a:stretch/>
        </p:blipFill>
        <p:spPr>
          <a:xfrm>
            <a:off x="6397437" y="3540648"/>
            <a:ext cx="2434590" cy="1858289"/>
          </a:xfrm>
          <a:prstGeom prst="rect">
            <a:avLst/>
          </a:prstGeom>
        </p:spPr>
      </p:pic>
    </p:spTree>
    <p:extLst>
      <p:ext uri="{BB962C8B-B14F-4D97-AF65-F5344CB8AC3E}">
        <p14:creationId xmlns:p14="http://schemas.microsoft.com/office/powerpoint/2010/main" val="308328386"/>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92ef5ee375_2_1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157" name="Google Shape;157;g292ef5ee375_2_14"/>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158" name="Google Shape;158;g292ef5ee375_2_14"/>
          <p:cNvPicPr preferRelativeResize="0"/>
          <p:nvPr/>
        </p:nvPicPr>
        <p:blipFill>
          <a:blip r:embed="rId3">
            <a:alphaModFix/>
          </a:blip>
          <a:stretch>
            <a:fillRect/>
          </a:stretch>
        </p:blipFill>
        <p:spPr>
          <a:xfrm>
            <a:off x="695325" y="1352550"/>
            <a:ext cx="7753350" cy="4152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1322F93-7831-436F-B70E-E1BA436419F3}"/>
              </a:ext>
            </a:extLst>
          </p:cNvPr>
          <p:cNvSpPr txBox="1"/>
          <p:nvPr/>
        </p:nvSpPr>
        <p:spPr>
          <a:xfrm>
            <a:off x="2797944" y="3132521"/>
            <a:ext cx="3153074" cy="766492"/>
          </a:xfrm>
          <a:prstGeom prst="rect">
            <a:avLst/>
          </a:prstGeom>
          <a:noFill/>
        </p:spPr>
        <p:txBody>
          <a:bodyPr wrap="square" rtlCol="0">
            <a:spAutoFit/>
          </a:bodyPr>
          <a:lstStyle/>
          <a:p>
            <a:pPr algn="ctr" defTabSz="323654" fontAlgn="base">
              <a:spcBef>
                <a:spcPct val="0"/>
              </a:spcBef>
              <a:spcAft>
                <a:spcPts val="450"/>
              </a:spcAft>
            </a:pPr>
            <a:r>
              <a:rPr lang="en-US" sz="1982" kern="1200">
                <a:solidFill>
                  <a:srgbClr val="FFFFFF"/>
                </a:solidFill>
                <a:latin typeface="Arial" charset="0"/>
                <a:ea typeface="+mn-ea"/>
                <a:cs typeface="Arial" charset="0"/>
              </a:rPr>
              <a:t>$200 Million and 16 Million</a:t>
            </a:r>
          </a:p>
          <a:p>
            <a:pPr algn="ctr" defTabSz="323654" fontAlgn="base">
              <a:spcBef>
                <a:spcPct val="0"/>
              </a:spcBef>
              <a:spcAft>
                <a:spcPts val="450"/>
              </a:spcAft>
            </a:pPr>
            <a:r>
              <a:rPr lang="en-US" sz="1982" kern="1200">
                <a:solidFill>
                  <a:srgbClr val="FFFFFF"/>
                </a:solidFill>
                <a:latin typeface="Arial" charset="0"/>
                <a:ea typeface="+mn-ea"/>
                <a:cs typeface="Arial" charset="0"/>
              </a:rPr>
              <a:t>Volunteer Hours</a:t>
            </a:r>
            <a:endParaRPr lang="en-US" sz="2065">
              <a:solidFill>
                <a:srgbClr val="FFFFFF"/>
              </a:solidFill>
              <a:latin typeface="Arial" charset="0"/>
              <a:cs typeface="Arial" charset="0"/>
            </a:endParaRPr>
          </a:p>
        </p:txBody>
      </p:sp>
      <p:pic>
        <p:nvPicPr>
          <p:cNvPr id="4" name="Picture 3" descr="Graphical user interface, application&#10;&#10;Description automatically generated">
            <a:extLst>
              <a:ext uri="{FF2B5EF4-FFF2-40B4-BE49-F238E27FC236}">
                <a16:creationId xmlns:a16="http://schemas.microsoft.com/office/drawing/2014/main" id="{86BD2B36-E5A6-47E4-B251-565350057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019" y="1144666"/>
            <a:ext cx="7533248" cy="3046628"/>
          </a:xfrm>
          <a:prstGeom prst="rect">
            <a:avLst/>
          </a:prstGeom>
          <a:ln w="57150">
            <a:solidFill>
              <a:schemeClr val="bg1"/>
            </a:solidFill>
          </a:ln>
        </p:spPr>
      </p:pic>
      <p:sp>
        <p:nvSpPr>
          <p:cNvPr id="2" name="TextBox 1">
            <a:extLst>
              <a:ext uri="{FF2B5EF4-FFF2-40B4-BE49-F238E27FC236}">
                <a16:creationId xmlns:a16="http://schemas.microsoft.com/office/drawing/2014/main" id="{CC3ECAD1-B28F-4A12-97C4-233D42DF86D0}"/>
              </a:ext>
            </a:extLst>
          </p:cNvPr>
          <p:cNvSpPr txBox="1"/>
          <p:nvPr/>
        </p:nvSpPr>
        <p:spPr>
          <a:xfrm>
            <a:off x="482600" y="4282174"/>
            <a:ext cx="8178800" cy="738664"/>
          </a:xfrm>
          <a:prstGeom prst="rect">
            <a:avLst/>
          </a:prstGeom>
          <a:noFill/>
        </p:spPr>
        <p:txBody>
          <a:bodyPr wrap="square" rtlCol="0">
            <a:spAutoFit/>
          </a:bodyPr>
          <a:lstStyle/>
          <a:p>
            <a:pPr defTabSz="323654" fontAlgn="base">
              <a:spcBef>
                <a:spcPct val="0"/>
              </a:spcBef>
              <a:spcAft>
                <a:spcPts val="450"/>
              </a:spcAft>
            </a:pPr>
            <a:r>
              <a:rPr lang="en-US" sz="2100" kern="1200" dirty="0">
                <a:solidFill>
                  <a:srgbClr val="FFFF00"/>
                </a:solidFill>
                <a:latin typeface="Arial" charset="0"/>
                <a:ea typeface="+mn-ea"/>
                <a:cs typeface="Arial" charset="0"/>
              </a:rPr>
              <a:t>Rotarians invest more than $200 million and 16 million volunteer hours every year.</a:t>
            </a:r>
            <a:endParaRPr lang="en-US" sz="2100" dirty="0">
              <a:solidFill>
                <a:srgbClr val="FFFF00"/>
              </a:solidFill>
              <a:latin typeface="Arial" charset="0"/>
              <a:cs typeface="Arial" charset="0"/>
            </a:endParaRPr>
          </a:p>
        </p:txBody>
      </p:sp>
      <p:pic>
        <p:nvPicPr>
          <p:cNvPr id="5" name="Picture 4" descr="A logo with blue and orange text&#10;&#10;Description automatically generated">
            <a:extLst>
              <a:ext uri="{FF2B5EF4-FFF2-40B4-BE49-F238E27FC236}">
                <a16:creationId xmlns:a16="http://schemas.microsoft.com/office/drawing/2014/main" id="{43644176-FC81-4574-45C9-34B943CAB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7198" y="4997754"/>
            <a:ext cx="2044202" cy="715581"/>
          </a:xfrm>
          <a:prstGeom prst="rect">
            <a:avLst/>
          </a:prstGeom>
        </p:spPr>
      </p:pic>
    </p:spTree>
    <p:extLst>
      <p:ext uri="{BB962C8B-B14F-4D97-AF65-F5344CB8AC3E}">
        <p14:creationId xmlns:p14="http://schemas.microsoft.com/office/powerpoint/2010/main" val="233479184"/>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D0AD75-8D21-4B2F-AD0E-5544C319901B}"/>
              </a:ext>
            </a:extLst>
          </p:cNvPr>
          <p:cNvSpPr txBox="1"/>
          <p:nvPr/>
        </p:nvSpPr>
        <p:spPr>
          <a:xfrm>
            <a:off x="628650" y="1151069"/>
            <a:ext cx="7886700" cy="1395300"/>
          </a:xfrm>
          <a:prstGeom prst="rect">
            <a:avLst/>
          </a:prstGeom>
        </p:spPr>
        <p:txBody>
          <a:bodyPr vert="horz" lIns="68580" tIns="34290" rIns="68580" bIns="34290" rtlCol="0" anchor="ctr">
            <a:normAutofit/>
          </a:bodyPr>
          <a:lstStyle/>
          <a:p>
            <a:pPr defTabSz="685800">
              <a:lnSpc>
                <a:spcPct val="90000"/>
              </a:lnSpc>
              <a:spcBef>
                <a:spcPct val="0"/>
              </a:spcBef>
              <a:spcAft>
                <a:spcPts val="450"/>
              </a:spcAft>
            </a:pPr>
            <a:r>
              <a:rPr lang="en-US" sz="3900" kern="1200" dirty="0">
                <a:solidFill>
                  <a:srgbClr val="FFFF00"/>
                </a:solidFill>
                <a:latin typeface="+mj-lt"/>
                <a:ea typeface="+mj-ea"/>
                <a:cs typeface="+mj-cs"/>
              </a:rPr>
              <a:t>We implement the Object of Rotary through Five Avenues of Service</a:t>
            </a:r>
          </a:p>
        </p:txBody>
      </p:sp>
      <p:pic>
        <p:nvPicPr>
          <p:cNvPr id="4" name="Picture 3" descr="A screenshot of a cell phone&#10;&#10;Description automatically generated">
            <a:extLst>
              <a:ext uri="{FF2B5EF4-FFF2-40B4-BE49-F238E27FC236}">
                <a16:creationId xmlns:a16="http://schemas.microsoft.com/office/drawing/2014/main" id="{97F31C02-F1E6-4385-B9E4-6ABE6309F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369" y="2415281"/>
            <a:ext cx="4072631" cy="3170000"/>
          </a:xfrm>
          <a:prstGeom prst="rect">
            <a:avLst/>
          </a:prstGeom>
        </p:spPr>
      </p:pic>
      <p:pic>
        <p:nvPicPr>
          <p:cNvPr id="7" name="Picture 6">
            <a:extLst>
              <a:ext uri="{FF2B5EF4-FFF2-40B4-BE49-F238E27FC236}">
                <a16:creationId xmlns:a16="http://schemas.microsoft.com/office/drawing/2014/main" id="{C8D10275-1D4D-4FAA-A59C-B1F33CAAA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1" y="2415281"/>
            <a:ext cx="4476579" cy="3170000"/>
          </a:xfrm>
          <a:prstGeom prst="rect">
            <a:avLst/>
          </a:prstGeom>
        </p:spPr>
      </p:pic>
    </p:spTree>
    <p:extLst>
      <p:ext uri="{BB962C8B-B14F-4D97-AF65-F5344CB8AC3E}">
        <p14:creationId xmlns:p14="http://schemas.microsoft.com/office/powerpoint/2010/main" val="1634475594"/>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colorful squares and squares on an orange background&#10;&#10;Description automatically generated">
            <a:extLst>
              <a:ext uri="{FF2B5EF4-FFF2-40B4-BE49-F238E27FC236}">
                <a16:creationId xmlns:a16="http://schemas.microsoft.com/office/drawing/2014/main" id="{C2867412-29C6-2C13-B590-C73A6D5E0F75}"/>
              </a:ext>
            </a:extLst>
          </p:cNvPr>
          <p:cNvPicPr>
            <a:picLocks noChangeAspect="1"/>
          </p:cNvPicPr>
          <p:nvPr/>
        </p:nvPicPr>
        <p:blipFill rotWithShape="1">
          <a:blip r:embed="rId2"/>
          <a:srcRect r="32057" b="1"/>
          <a:stretch/>
        </p:blipFill>
        <p:spPr>
          <a:xfrm>
            <a:off x="1891768" y="10"/>
            <a:ext cx="725223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00CD03-CB38-BF8A-6A99-C2F7850D7852}"/>
              </a:ext>
            </a:extLst>
          </p:cNvPr>
          <p:cNvSpPr>
            <a:spLocks noGrp="1"/>
          </p:cNvSpPr>
          <p:nvPr>
            <p:ph type="ctrTitle"/>
          </p:nvPr>
        </p:nvSpPr>
        <p:spPr>
          <a:xfrm>
            <a:off x="714171" y="743447"/>
            <a:ext cx="2980038" cy="3692028"/>
          </a:xfrm>
          <a:noFill/>
        </p:spPr>
        <p:txBody>
          <a:bodyPr>
            <a:normAutofit/>
          </a:bodyPr>
          <a:lstStyle/>
          <a:p>
            <a:pPr algn="l"/>
            <a:r>
              <a:rPr lang="en-US" sz="4500">
                <a:solidFill>
                  <a:schemeClr val="bg1"/>
                </a:solidFill>
              </a:rPr>
              <a:t>Rotary Mottos</a:t>
            </a:r>
          </a:p>
        </p:txBody>
      </p:sp>
      <p:sp>
        <p:nvSpPr>
          <p:cNvPr id="3" name="Subtitle 2">
            <a:extLst>
              <a:ext uri="{FF2B5EF4-FFF2-40B4-BE49-F238E27FC236}">
                <a16:creationId xmlns:a16="http://schemas.microsoft.com/office/drawing/2014/main" id="{4CE029AB-8BD7-34ED-5AF8-ABD2CD19BC76}"/>
              </a:ext>
            </a:extLst>
          </p:cNvPr>
          <p:cNvSpPr>
            <a:spLocks noGrp="1"/>
          </p:cNvSpPr>
          <p:nvPr>
            <p:ph type="subTitle" idx="1"/>
          </p:nvPr>
        </p:nvSpPr>
        <p:spPr>
          <a:xfrm>
            <a:off x="714171" y="4629234"/>
            <a:ext cx="2980040" cy="1485319"/>
          </a:xfrm>
          <a:noFill/>
        </p:spPr>
        <p:txBody>
          <a:bodyPr>
            <a:normAutofit/>
          </a:bodyPr>
          <a:lstStyle/>
          <a:p>
            <a:pPr algn="l">
              <a:lnSpc>
                <a:spcPct val="90000"/>
              </a:lnSpc>
            </a:pPr>
            <a:r>
              <a:rPr lang="en-US" sz="2000">
                <a:solidFill>
                  <a:schemeClr val="bg1"/>
                </a:solidFill>
              </a:rPr>
              <a:t>“Service Above Self”</a:t>
            </a:r>
          </a:p>
          <a:p>
            <a:pPr algn="l">
              <a:lnSpc>
                <a:spcPct val="90000"/>
              </a:lnSpc>
            </a:pPr>
            <a:endParaRPr lang="en-US" sz="2000">
              <a:solidFill>
                <a:schemeClr val="bg1"/>
              </a:solidFill>
            </a:endParaRPr>
          </a:p>
          <a:p>
            <a:pPr algn="l">
              <a:lnSpc>
                <a:spcPct val="90000"/>
              </a:lnSpc>
            </a:pPr>
            <a:r>
              <a:rPr lang="en-US" sz="2000">
                <a:solidFill>
                  <a:schemeClr val="bg1"/>
                </a:solidFill>
              </a:rPr>
              <a:t>“One Profits Most Who Serves Best”</a:t>
            </a:r>
          </a:p>
        </p:txBody>
      </p:sp>
    </p:spTree>
    <p:extLst>
      <p:ext uri="{BB962C8B-B14F-4D97-AF65-F5344CB8AC3E}">
        <p14:creationId xmlns:p14="http://schemas.microsoft.com/office/powerpoint/2010/main" val="4229732438"/>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CA" b="1">
                <a:latin typeface="Calibri"/>
                <a:ea typeface="Calibri"/>
                <a:cs typeface="Calibri"/>
                <a:sym typeface="Calibri"/>
              </a:rPr>
              <a:t>The Organization of Rotary</a:t>
            </a:r>
            <a:endParaRPr/>
          </a:p>
        </p:txBody>
      </p:sp>
      <p:sp>
        <p:nvSpPr>
          <p:cNvPr id="196" name="Google Shape;196;p5"/>
          <p:cNvSpPr txBox="1">
            <a:spLocks noGrp="1"/>
          </p:cNvSpPr>
          <p:nvPr>
            <p:ph type="body" idx="1"/>
          </p:nvPr>
        </p:nvSpPr>
        <p:spPr>
          <a:xfrm>
            <a:off x="214282" y="1600200"/>
            <a:ext cx="8501122" cy="452596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ctr" rtl="0">
              <a:spcBef>
                <a:spcPts val="0"/>
              </a:spcBef>
              <a:spcAft>
                <a:spcPts val="0"/>
              </a:spcAft>
              <a:buClr>
                <a:schemeClr val="lt1"/>
              </a:buClr>
              <a:buSzPct val="100000"/>
              <a:buNone/>
            </a:pPr>
            <a:endParaRPr/>
          </a:p>
          <a:p>
            <a:pPr marL="342900" lvl="0" indent="-342900" algn="ctr" rtl="0">
              <a:spcBef>
                <a:spcPts val="740"/>
              </a:spcBef>
              <a:spcAft>
                <a:spcPts val="0"/>
              </a:spcAft>
              <a:buClr>
                <a:schemeClr val="lt1"/>
              </a:buClr>
              <a:buSzPct val="100000"/>
              <a:buNone/>
            </a:pPr>
            <a:r>
              <a:rPr lang="en-CA" sz="4000"/>
              <a:t>Grassroots organization </a:t>
            </a:r>
            <a:endParaRPr/>
          </a:p>
          <a:p>
            <a:pPr marL="342900" lvl="0" indent="-342900" algn="ctr" rtl="0">
              <a:spcBef>
                <a:spcPts val="740"/>
              </a:spcBef>
              <a:spcAft>
                <a:spcPts val="0"/>
              </a:spcAft>
              <a:buClr>
                <a:schemeClr val="lt1"/>
              </a:buClr>
              <a:buSzPct val="100000"/>
              <a:buNone/>
            </a:pPr>
            <a:endParaRPr sz="4000"/>
          </a:p>
          <a:p>
            <a:pPr marL="342900" lvl="0" indent="-342900" algn="ctr" rtl="0">
              <a:spcBef>
                <a:spcPts val="740"/>
              </a:spcBef>
              <a:spcAft>
                <a:spcPts val="0"/>
              </a:spcAft>
              <a:buClr>
                <a:schemeClr val="lt1"/>
              </a:buClr>
              <a:buSzPct val="100000"/>
              <a:buNone/>
            </a:pPr>
            <a:r>
              <a:rPr lang="en-CA" sz="4000"/>
              <a:t>All of the work is done by local Rotarians in local clubs!</a:t>
            </a:r>
            <a:endParaRPr/>
          </a:p>
          <a:p>
            <a:pPr marL="342900" lvl="0" indent="-342900" algn="ctr" rtl="0">
              <a:spcBef>
                <a:spcPts val="740"/>
              </a:spcBef>
              <a:spcAft>
                <a:spcPts val="0"/>
              </a:spcAft>
              <a:buClr>
                <a:schemeClr val="lt1"/>
              </a:buClr>
              <a:buSzPct val="100000"/>
              <a:buNone/>
            </a:pPr>
            <a:endParaRPr sz="4000"/>
          </a:p>
          <a:p>
            <a:pPr marL="342900" lvl="0" indent="-342900" algn="ctr" rtl="0">
              <a:spcBef>
                <a:spcPts val="740"/>
              </a:spcBef>
              <a:spcAft>
                <a:spcPts val="0"/>
              </a:spcAft>
              <a:buClr>
                <a:schemeClr val="lt1"/>
              </a:buClr>
              <a:buSzPct val="100000"/>
              <a:buNone/>
            </a:pPr>
            <a:r>
              <a:rPr lang="en-CA" sz="4000"/>
              <a:t>District and Rotary International </a:t>
            </a:r>
            <a:endParaRPr/>
          </a:p>
          <a:p>
            <a:pPr marL="342900" lvl="0" indent="-342900" algn="ctr" rtl="0">
              <a:spcBef>
                <a:spcPts val="740"/>
              </a:spcBef>
              <a:spcAft>
                <a:spcPts val="0"/>
              </a:spcAft>
              <a:buClr>
                <a:schemeClr val="lt1"/>
              </a:buClr>
              <a:buSzPct val="100000"/>
              <a:buNone/>
            </a:pPr>
            <a:r>
              <a:rPr lang="en-CA" sz="4000"/>
              <a:t>support clubs</a:t>
            </a:r>
            <a:endParaRPr/>
          </a:p>
        </p:txBody>
      </p:sp>
    </p:spTree>
  </p:cSld>
  <p:clrMapOvr>
    <a:masterClrMapping/>
  </p:clrMapOvr>
  <p:transition spd="slow">
    <p:wipe dir="d"/>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TotalTime>
  <Words>2674</Words>
  <Application>Microsoft Office PowerPoint</Application>
  <PresentationFormat>On-screen Show (4:3)</PresentationFormat>
  <Paragraphs>252</Paragraphs>
  <Slides>31</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Rotary Mottos</vt:lpstr>
      <vt:lpstr>The Organization of Rotary</vt:lpstr>
      <vt:lpstr>Rotary’s World and our Rotary Family</vt:lpstr>
      <vt:lpstr>PowerPoint Presentation</vt:lpstr>
      <vt:lpstr>District 7630</vt:lpstr>
      <vt:lpstr>PowerPoint Presentation</vt:lpstr>
      <vt:lpstr>District 7630</vt:lpstr>
      <vt:lpstr>Clubs</vt:lpstr>
      <vt:lpstr>Attendance</vt:lpstr>
      <vt:lpstr>Rotary International Programs</vt:lpstr>
      <vt:lpstr>Rotary International Programs</vt:lpstr>
      <vt:lpstr>Rotary International Programs</vt:lpstr>
      <vt:lpstr>PowerPoint Presentation</vt:lpstr>
      <vt:lpstr>PowerPoint Presentation</vt:lpstr>
      <vt:lpstr> Rotary's Commitment to Diversity, Equity, and Inclusion </vt:lpstr>
      <vt:lpstr>The Rotary Foundation (TRF)</vt:lpstr>
      <vt:lpstr>The Rotary Foundation</vt:lpstr>
      <vt:lpstr>PowerPoint Presentation</vt:lpstr>
      <vt:lpstr>PowerPoint Presentation</vt:lpstr>
      <vt:lpstr>Rotary’s Causes</vt:lpstr>
      <vt:lpstr>Or, Create Your Own Club</vt:lpstr>
      <vt:lpstr>Characteristics of These Clubs</vt:lpstr>
      <vt:lpstr>Learn More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c:creator>
  <cp:lastModifiedBy>Sandra Early</cp:lastModifiedBy>
  <cp:revision>12</cp:revision>
  <cp:lastPrinted>2023-11-26T19:11:45Z</cp:lastPrinted>
  <dcterms:created xsi:type="dcterms:W3CDTF">2009-09-26T21:35:53Z</dcterms:created>
  <dcterms:modified xsi:type="dcterms:W3CDTF">2024-03-25T12:42:28Z</dcterms:modified>
</cp:coreProperties>
</file>